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6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</p:sldIdLst>
  <p:sldSz cx="12192000" cy="6858000"/>
  <p:notesSz cx="6858000" cy="12192000"/>
  <p:embeddedFontLst>
    <p:embeddedFont>
      <p:font typeface="Raleway" panose="020F0502020204030204" charset="-52"/>
      <p:regular r:id="rId65"/>
    </p:embeddedFont>
    <p:embeddedFont>
      <p:font typeface="Raleway Light" pitchFamily="2" charset="-52"/>
      <p:regular r:id="rId66"/>
    </p:embeddedFont>
    <p:embeddedFont>
      <p:font typeface="Roboto" panose="020F0502020204030204" charset="0"/>
      <p:regular r:id="rId67"/>
    </p:embeddedFont>
    <p:embeddedFont>
      <p:font typeface="Roboto Bold" panose="020B0604020202020204" charset="0"/>
      <p:regular r:id="rId68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>
        <p:scale>
          <a:sx n="125" d="100"/>
          <a:sy n="125" d="100"/>
        </p:scale>
        <p:origin x="-257" y="-4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font" Target="fonts/font4.fntdata"/><Relationship Id="rId7" Type="http://schemas.openxmlformats.org/officeDocument/2006/relationships/slide" Target="slides/slide6.xml"/><Relationship Id="rId71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font" Target="fonts/font2.fntdata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notesMaster" Target="notesMasters/notesMaster1.xml"/><Relationship Id="rId69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font" Target="fonts/font3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02627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ECECF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sv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sv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sv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sv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sv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sv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svg"/><Relationship Id="rId13" Type="http://schemas.openxmlformats.org/officeDocument/2006/relationships/image" Target="../media/image34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12" Type="http://schemas.openxmlformats.org/officeDocument/2006/relationships/image" Target="../media/image33.sv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svg"/><Relationship Id="rId11" Type="http://schemas.openxmlformats.org/officeDocument/2006/relationships/image" Target="../media/image32.png"/><Relationship Id="rId5" Type="http://schemas.openxmlformats.org/officeDocument/2006/relationships/image" Target="../media/image26.png"/><Relationship Id="rId10" Type="http://schemas.openxmlformats.org/officeDocument/2006/relationships/image" Target="../media/image31.svg"/><Relationship Id="rId4" Type="http://schemas.openxmlformats.org/officeDocument/2006/relationships/image" Target="../media/image25.svg"/><Relationship Id="rId9" Type="http://schemas.openxmlformats.org/officeDocument/2006/relationships/image" Target="../media/image30.png"/><Relationship Id="rId14" Type="http://schemas.openxmlformats.org/officeDocument/2006/relationships/image" Target="../media/image35.sv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sv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sv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svg"/><Relationship Id="rId13" Type="http://schemas.openxmlformats.org/officeDocument/2006/relationships/image" Target="../media/image48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12" Type="http://schemas.openxmlformats.org/officeDocument/2006/relationships/image" Target="../media/image47.sv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svg"/><Relationship Id="rId11" Type="http://schemas.openxmlformats.org/officeDocument/2006/relationships/image" Target="../media/image46.png"/><Relationship Id="rId5" Type="http://schemas.openxmlformats.org/officeDocument/2006/relationships/image" Target="../media/image40.png"/><Relationship Id="rId10" Type="http://schemas.openxmlformats.org/officeDocument/2006/relationships/image" Target="../media/image45.svg"/><Relationship Id="rId4" Type="http://schemas.openxmlformats.org/officeDocument/2006/relationships/image" Target="../media/image39.svg"/><Relationship Id="rId9" Type="http://schemas.openxmlformats.org/officeDocument/2006/relationships/image" Target="../media/image44.png"/><Relationship Id="rId14" Type="http://schemas.openxmlformats.org/officeDocument/2006/relationships/image" Target="../media/image49.sv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svg"/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svg"/><Relationship Id="rId5" Type="http://schemas.openxmlformats.org/officeDocument/2006/relationships/image" Target="../media/image52.png"/><Relationship Id="rId4" Type="http://schemas.openxmlformats.org/officeDocument/2006/relationships/image" Target="../media/image51.sv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sv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svg"/><Relationship Id="rId5" Type="http://schemas.openxmlformats.org/officeDocument/2006/relationships/image" Target="../media/image59.png"/><Relationship Id="rId4" Type="http://schemas.openxmlformats.org/officeDocument/2006/relationships/image" Target="../media/image58.sv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svg"/><Relationship Id="rId5" Type="http://schemas.openxmlformats.org/officeDocument/2006/relationships/image" Target="../media/image59.png"/><Relationship Id="rId4" Type="http://schemas.openxmlformats.org/officeDocument/2006/relationships/image" Target="../media/image58.sv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2.sv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64.sv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6.sv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svg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522909"/>
            <a:ext cx="10868745" cy="10334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32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Анализ предметной области и разработка технического задания информационной системы</a:t>
            </a:r>
            <a:endParaRPr lang="en-US" sz="3250" dirty="0"/>
          </a:p>
        </p:txBody>
      </p:sp>
      <p:sp>
        <p:nvSpPr>
          <p:cNvPr id="3" name="Text 1"/>
          <p:cNvSpPr/>
          <p:nvPr/>
        </p:nvSpPr>
        <p:spPr>
          <a:xfrm>
            <a:off x="661475" y="2622451"/>
            <a:ext cx="10868745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6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Формирование требований к базе данных на примере CertControl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661475" y="3170238"/>
            <a:ext cx="10868745" cy="19050"/>
          </a:xfrm>
          <a:prstGeom prst="roundRect">
            <a:avLst>
              <a:gd name="adj" fmla="val 49999"/>
            </a:avLst>
          </a:prstGeom>
          <a:solidFill>
            <a:srgbClr val="3C3939">
              <a:alpha val="50000"/>
            </a:srgbClr>
          </a:solidFill>
          <a:ln/>
        </p:spPr>
      </p:sp>
      <p:sp>
        <p:nvSpPr>
          <p:cNvPr id="5" name="Shape 3"/>
          <p:cNvSpPr/>
          <p:nvPr/>
        </p:nvSpPr>
        <p:spPr>
          <a:xfrm>
            <a:off x="661475" y="3416598"/>
            <a:ext cx="10868745" cy="1918494"/>
          </a:xfrm>
          <a:prstGeom prst="roundRect">
            <a:avLst>
              <a:gd name="adj" fmla="val 3621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67825" y="3422948"/>
            <a:ext cx="5428023" cy="952897"/>
          </a:xfrm>
          <a:custGeom>
            <a:avLst/>
            <a:gdLst/>
            <a:ahLst/>
            <a:cxnLst/>
            <a:rect l="l" t="t" r="r" b="b"/>
            <a:pathLst>
              <a:path w="5428023" h="952897">
                <a:moveTo>
                  <a:pt x="57887" y="0"/>
                </a:moveTo>
                <a:lnTo>
                  <a:pt x="5428023" y="0"/>
                </a:lnTo>
                <a:lnTo>
                  <a:pt x="5428023" y="952897"/>
                </a:lnTo>
                <a:lnTo>
                  <a:pt x="0" y="952897"/>
                </a:lnTo>
                <a:lnTo>
                  <a:pt x="0" y="57888"/>
                </a:lnTo>
                <a:arcTo wR="57887" hR="57888" stAng="10800000" swAng="5400000"/>
                <a:close/>
              </a:path>
            </a:pathLst>
          </a:custGeom>
          <a:solidFill>
            <a:srgbClr val="E1E1EA"/>
          </a:solidFill>
          <a:ln/>
        </p:spPr>
      </p:sp>
      <p:sp>
        <p:nvSpPr>
          <p:cNvPr id="7" name="Text 5"/>
          <p:cNvSpPr/>
          <p:nvPr/>
        </p:nvSpPr>
        <p:spPr>
          <a:xfrm>
            <a:off x="833119" y="3588246"/>
            <a:ext cx="5097434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Дисциплина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833119" y="3945930"/>
            <a:ext cx="5097434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УП.07 Учебная практика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095848" y="3422948"/>
            <a:ext cx="5428023" cy="952897"/>
          </a:xfrm>
          <a:custGeom>
            <a:avLst/>
            <a:gdLst/>
            <a:ahLst/>
            <a:cxnLst/>
            <a:rect l="l" t="t" r="r" b="b"/>
            <a:pathLst>
              <a:path w="5428023" h="952897">
                <a:moveTo>
                  <a:pt x="0" y="0"/>
                </a:moveTo>
                <a:lnTo>
                  <a:pt x="5370136" y="0"/>
                </a:lnTo>
                <a:arcTo wR="57887" hR="57888" stAng="16200000" swAng="5400000"/>
                <a:lnTo>
                  <a:pt x="5428023" y="952897"/>
                </a:lnTo>
                <a:lnTo>
                  <a:pt x="0" y="952897"/>
                </a:lnTo>
                <a:lnTo>
                  <a:pt x="0" y="0"/>
                </a:lnTo>
                <a:close/>
              </a:path>
            </a:pathLst>
          </a:custGeom>
          <a:solidFill>
            <a:srgbClr val="E1E1EA"/>
          </a:solidFill>
          <a:ln/>
        </p:spPr>
      </p:sp>
      <p:sp>
        <p:nvSpPr>
          <p:cNvPr id="10" name="Shape 8"/>
          <p:cNvSpPr/>
          <p:nvPr/>
        </p:nvSpPr>
        <p:spPr>
          <a:xfrm>
            <a:off x="6095848" y="3422948"/>
            <a:ext cx="19050" cy="952897"/>
          </a:xfrm>
          <a:prstGeom prst="roundRect">
            <a:avLst>
              <a:gd name="adj" fmla="val 49999"/>
            </a:avLst>
          </a:prstGeom>
          <a:solidFill>
            <a:srgbClr val="C7C7D0"/>
          </a:solidFill>
          <a:ln/>
        </p:spPr>
      </p:sp>
      <p:sp>
        <p:nvSpPr>
          <p:cNvPr id="11" name="Text 9"/>
          <p:cNvSpPr/>
          <p:nvPr/>
        </p:nvSpPr>
        <p:spPr>
          <a:xfrm>
            <a:off x="6261142" y="3588246"/>
            <a:ext cx="5097434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Курс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6261142" y="3945930"/>
            <a:ext cx="5097434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 курс · IT-специальность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667825" y="4375845"/>
            <a:ext cx="5428023" cy="952897"/>
          </a:xfrm>
          <a:custGeom>
            <a:avLst/>
            <a:gdLst/>
            <a:ahLst/>
            <a:cxnLst/>
            <a:rect l="l" t="t" r="r" b="b"/>
            <a:pathLst>
              <a:path w="5428023" h="952897">
                <a:moveTo>
                  <a:pt x="0" y="0"/>
                </a:moveTo>
                <a:lnTo>
                  <a:pt x="5428023" y="0"/>
                </a:lnTo>
                <a:lnTo>
                  <a:pt x="5428023" y="952897"/>
                </a:lnTo>
                <a:lnTo>
                  <a:pt x="57887" y="952897"/>
                </a:lnTo>
                <a:arcTo wR="57887" hR="57888" stAng="5400000" swAng="5400000"/>
                <a:lnTo>
                  <a:pt x="0" y="0"/>
                </a:lnTo>
                <a:close/>
              </a:path>
            </a:pathLst>
          </a:custGeom>
          <a:solidFill>
            <a:srgbClr val="E1E1EA"/>
          </a:solidFill>
          <a:ln/>
        </p:spPr>
      </p:sp>
      <p:sp>
        <p:nvSpPr>
          <p:cNvPr id="14" name="Shape 12"/>
          <p:cNvSpPr/>
          <p:nvPr/>
        </p:nvSpPr>
        <p:spPr>
          <a:xfrm>
            <a:off x="667825" y="4375845"/>
            <a:ext cx="5428023" cy="19050"/>
          </a:xfrm>
          <a:prstGeom prst="roundRect">
            <a:avLst>
              <a:gd name="adj" fmla="val 49999"/>
            </a:avLst>
          </a:prstGeom>
          <a:solidFill>
            <a:srgbClr val="C7C7D0"/>
          </a:solidFill>
          <a:ln/>
        </p:spPr>
      </p:sp>
      <p:sp>
        <p:nvSpPr>
          <p:cNvPr id="15" name="Text 13"/>
          <p:cNvSpPr/>
          <p:nvPr/>
        </p:nvSpPr>
        <p:spPr>
          <a:xfrm>
            <a:off x="833119" y="4541143"/>
            <a:ext cx="5097434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Работа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833119" y="4898827"/>
            <a:ext cx="5097434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Практическая работа №2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6095848" y="4375845"/>
            <a:ext cx="5428023" cy="952897"/>
          </a:xfrm>
          <a:custGeom>
            <a:avLst/>
            <a:gdLst/>
            <a:ahLst/>
            <a:cxnLst/>
            <a:rect l="l" t="t" r="r" b="b"/>
            <a:pathLst>
              <a:path w="5428023" h="952897">
                <a:moveTo>
                  <a:pt x="0" y="0"/>
                </a:moveTo>
                <a:lnTo>
                  <a:pt x="5428023" y="0"/>
                </a:lnTo>
                <a:lnTo>
                  <a:pt x="5428023" y="895008"/>
                </a:lnTo>
                <a:arcTo wR="57887" hR="57888" stAng="0" swAng="5400000"/>
                <a:lnTo>
                  <a:pt x="0" y="952897"/>
                </a:lnTo>
                <a:lnTo>
                  <a:pt x="0" y="0"/>
                </a:lnTo>
                <a:close/>
              </a:path>
            </a:pathLst>
          </a:custGeom>
          <a:solidFill>
            <a:srgbClr val="E1E1EA"/>
          </a:solidFill>
          <a:ln/>
        </p:spPr>
      </p:sp>
      <p:sp>
        <p:nvSpPr>
          <p:cNvPr id="18" name="Shape 16"/>
          <p:cNvSpPr/>
          <p:nvPr/>
        </p:nvSpPr>
        <p:spPr>
          <a:xfrm>
            <a:off x="6095848" y="4375845"/>
            <a:ext cx="19050" cy="952897"/>
          </a:xfrm>
          <a:prstGeom prst="roundRect">
            <a:avLst>
              <a:gd name="adj" fmla="val 49999"/>
            </a:avLst>
          </a:prstGeom>
          <a:solidFill>
            <a:srgbClr val="C7C7D0"/>
          </a:solidFill>
          <a:ln/>
        </p:spPr>
      </p:sp>
      <p:sp>
        <p:nvSpPr>
          <p:cNvPr id="19" name="Shape 17"/>
          <p:cNvSpPr/>
          <p:nvPr/>
        </p:nvSpPr>
        <p:spPr>
          <a:xfrm>
            <a:off x="6095848" y="4375845"/>
            <a:ext cx="5428023" cy="19050"/>
          </a:xfrm>
          <a:prstGeom prst="roundRect">
            <a:avLst>
              <a:gd name="adj" fmla="val 49999"/>
            </a:avLst>
          </a:prstGeom>
          <a:solidFill>
            <a:srgbClr val="C7C7D0"/>
          </a:solidFill>
          <a:ln/>
        </p:spPr>
      </p:sp>
      <p:sp>
        <p:nvSpPr>
          <p:cNvPr id="20" name="Text 18"/>
          <p:cNvSpPr/>
          <p:nvPr/>
        </p:nvSpPr>
        <p:spPr>
          <a:xfrm>
            <a:off x="6261142" y="4541143"/>
            <a:ext cx="5097434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Система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6261142" y="4898827"/>
            <a:ext cx="5097434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CertControl · ООО «ИнфоТех»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633115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Цель занятия</a:t>
            </a:r>
            <a:endParaRPr lang="en-US" sz="3250" dirty="0"/>
          </a:p>
        </p:txBody>
      </p:sp>
      <p:sp>
        <p:nvSpPr>
          <p:cNvPr id="3" name="Shape 1"/>
          <p:cNvSpPr/>
          <p:nvPr/>
        </p:nvSpPr>
        <p:spPr>
          <a:xfrm>
            <a:off x="542415" y="1397893"/>
            <a:ext cx="6597981" cy="4826893"/>
          </a:xfrm>
          <a:prstGeom prst="roundRect">
            <a:avLst>
              <a:gd name="adj" fmla="val 2467"/>
            </a:avLst>
          </a:prstGeom>
          <a:solidFill>
            <a:srgbClr val="1B1B27">
              <a:alpha val="95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07710" y="1563191"/>
            <a:ext cx="6267392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Цель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707710" y="1986955"/>
            <a:ext cx="6267392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Сформировать понимание последовательности анализа предметной области и разработки требований к информационной системе и её базе данных.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707710" y="2743498"/>
            <a:ext cx="6267392" cy="19050"/>
          </a:xfrm>
          <a:prstGeom prst="roundRect">
            <a:avLst>
              <a:gd name="adj" fmla="val 49999"/>
            </a:avLst>
          </a:prstGeom>
          <a:solidFill>
            <a:srgbClr val="FFFFFF">
              <a:alpha val="50000"/>
            </a:srgbClr>
          </a:solidFill>
          <a:ln/>
        </p:spPr>
      </p:sp>
      <p:sp>
        <p:nvSpPr>
          <p:cNvPr id="7" name="Text 5"/>
          <p:cNvSpPr/>
          <p:nvPr/>
        </p:nvSpPr>
        <p:spPr>
          <a:xfrm>
            <a:off x="707710" y="2989858"/>
            <a:ext cx="6267392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Сквозной учебный проект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707710" y="3413621"/>
            <a:ext cx="6267392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CertControl</a:t>
            </a:r>
            <a:r>
              <a:rPr lang="en-US" sz="13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— информационная система централизованного учёта цифровых сертификатов ООО «ИнфоТех». Используется на каждом слайде как единый практический пример.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7431100" y="1563191"/>
            <a:ext cx="4105371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Параметры занятия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7431100" y="2007691"/>
            <a:ext cx="4105371" cy="1057077"/>
          </a:xfrm>
          <a:prstGeom prst="roundRect">
            <a:avLst>
              <a:gd name="adj" fmla="val 6571"/>
            </a:avLst>
          </a:prstGeom>
          <a:solidFill>
            <a:srgbClr val="FFFFFF">
              <a:alpha val="95000"/>
            </a:srgbClr>
          </a:solidFill>
          <a:ln w="19050">
            <a:solidFill>
              <a:srgbClr val="C7C7D0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615444" y="2192040"/>
            <a:ext cx="3736683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Продолжительность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615444" y="2615803"/>
            <a:ext cx="3736683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 академических часа — </a:t>
            </a:r>
            <a:r>
              <a:rPr lang="en-US" sz="13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90 минут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7431100" y="3230066"/>
            <a:ext cx="4105371" cy="1321693"/>
          </a:xfrm>
          <a:prstGeom prst="roundRect">
            <a:avLst>
              <a:gd name="adj" fmla="val 5256"/>
            </a:avLst>
          </a:prstGeom>
          <a:solidFill>
            <a:srgbClr val="FFFFFF">
              <a:alpha val="95000"/>
            </a:srgbClr>
          </a:solidFill>
          <a:ln w="19050">
            <a:solidFill>
              <a:srgbClr val="C7C7D0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7615444" y="3414415"/>
            <a:ext cx="3736683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Формат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7615444" y="3838178"/>
            <a:ext cx="3736683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Теоретическая подготовка к практической работе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7431100" y="4717058"/>
            <a:ext cx="4105371" cy="1321693"/>
          </a:xfrm>
          <a:prstGeom prst="roundRect">
            <a:avLst>
              <a:gd name="adj" fmla="val 5256"/>
            </a:avLst>
          </a:prstGeom>
          <a:solidFill>
            <a:srgbClr val="FFFFFF">
              <a:alpha val="95000"/>
            </a:srgbClr>
          </a:solidFill>
          <a:ln w="19050">
            <a:solidFill>
              <a:srgbClr val="C7C7D0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7615444" y="4901406"/>
            <a:ext cx="3736683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Итог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7615444" y="5325170"/>
            <a:ext cx="3736683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Готовность к самостоятельному составлению ТЗ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497681"/>
            <a:ext cx="10868745" cy="3553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2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Задачи занятия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661475" y="1009253"/>
            <a:ext cx="11478330" cy="1534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8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После занятия студент должен уметь: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661475" y="1338560"/>
            <a:ext cx="227404" cy="14208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850" dirty="0">
                <a:solidFill>
                  <a:srgbClr val="3C3939"/>
                </a:solidFill>
                <a:latin typeface="Raleway Light" pitchFamily="34" charset="0"/>
                <a:ea typeface="Raleway Light" pitchFamily="34" charset="-122"/>
                <a:cs typeface="Raleway Light" pitchFamily="34" charset="-120"/>
              </a:rPr>
              <a:t>01</a:t>
            </a:r>
            <a:endParaRPr lang="en-US" sz="850" dirty="0"/>
          </a:p>
        </p:txBody>
      </p:sp>
      <p:sp>
        <p:nvSpPr>
          <p:cNvPr id="5" name="Shape 3"/>
          <p:cNvSpPr/>
          <p:nvPr/>
        </p:nvSpPr>
        <p:spPr>
          <a:xfrm>
            <a:off x="661475" y="1519039"/>
            <a:ext cx="5295668" cy="12700"/>
          </a:xfrm>
          <a:prstGeom prst="rect">
            <a:avLst/>
          </a:prstGeom>
          <a:solidFill>
            <a:srgbClr val="1B1B27"/>
          </a:solidFill>
          <a:ln/>
        </p:spPr>
      </p:sp>
      <p:sp>
        <p:nvSpPr>
          <p:cNvPr id="6" name="Text 4"/>
          <p:cNvSpPr/>
          <p:nvPr/>
        </p:nvSpPr>
        <p:spPr>
          <a:xfrm>
            <a:off x="661475" y="1601291"/>
            <a:ext cx="5295668" cy="1777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Предметная область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661475" y="1857077"/>
            <a:ext cx="5295668" cy="1534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8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Понимать понятие </a:t>
            </a:r>
            <a:r>
              <a:rPr lang="en-US" sz="85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предметной области</a:t>
            </a:r>
            <a:endParaRPr lang="en-US" sz="850" dirty="0"/>
          </a:p>
        </p:txBody>
      </p:sp>
      <p:sp>
        <p:nvSpPr>
          <p:cNvPr id="8" name="Text 6"/>
          <p:cNvSpPr/>
          <p:nvPr/>
        </p:nvSpPr>
        <p:spPr>
          <a:xfrm>
            <a:off x="661475" y="2173883"/>
            <a:ext cx="227404" cy="14208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850" dirty="0">
                <a:solidFill>
                  <a:srgbClr val="3C3939"/>
                </a:solidFill>
                <a:latin typeface="Raleway Light" pitchFamily="34" charset="0"/>
                <a:ea typeface="Raleway Light" pitchFamily="34" charset="-122"/>
                <a:cs typeface="Raleway Light" pitchFamily="34" charset="-120"/>
              </a:rPr>
              <a:t>02</a:t>
            </a:r>
            <a:endParaRPr lang="en-US" sz="850" dirty="0"/>
          </a:p>
        </p:txBody>
      </p:sp>
      <p:sp>
        <p:nvSpPr>
          <p:cNvPr id="9" name="Shape 7"/>
          <p:cNvSpPr/>
          <p:nvPr/>
        </p:nvSpPr>
        <p:spPr>
          <a:xfrm>
            <a:off x="661475" y="2354362"/>
            <a:ext cx="5295668" cy="12700"/>
          </a:xfrm>
          <a:prstGeom prst="rect">
            <a:avLst/>
          </a:prstGeom>
          <a:solidFill>
            <a:srgbClr val="1B1B27"/>
          </a:solidFill>
          <a:ln/>
        </p:spPr>
      </p:sp>
      <p:sp>
        <p:nvSpPr>
          <p:cNvPr id="10" name="Text 8"/>
          <p:cNvSpPr/>
          <p:nvPr/>
        </p:nvSpPr>
        <p:spPr>
          <a:xfrm>
            <a:off x="661475" y="2436614"/>
            <a:ext cx="5295668" cy="1777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Проблема автоматизации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661475" y="2692400"/>
            <a:ext cx="5295668" cy="1534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8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Уметь выявлять </a:t>
            </a:r>
            <a:r>
              <a:rPr lang="en-US" sz="85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проблему автоматизации</a:t>
            </a:r>
            <a:endParaRPr lang="en-US" sz="850" dirty="0"/>
          </a:p>
        </p:txBody>
      </p:sp>
      <p:sp>
        <p:nvSpPr>
          <p:cNvPr id="12" name="Text 10"/>
          <p:cNvSpPr/>
          <p:nvPr/>
        </p:nvSpPr>
        <p:spPr>
          <a:xfrm>
            <a:off x="661475" y="3009205"/>
            <a:ext cx="227404" cy="14208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850" dirty="0">
                <a:solidFill>
                  <a:srgbClr val="3C3939"/>
                </a:solidFill>
                <a:latin typeface="Raleway Light" pitchFamily="34" charset="0"/>
                <a:ea typeface="Raleway Light" pitchFamily="34" charset="-122"/>
                <a:cs typeface="Raleway Light" pitchFamily="34" charset="-120"/>
              </a:rPr>
              <a:t>03</a:t>
            </a:r>
            <a:endParaRPr lang="en-US" sz="850" dirty="0"/>
          </a:p>
        </p:txBody>
      </p:sp>
      <p:sp>
        <p:nvSpPr>
          <p:cNvPr id="13" name="Shape 11"/>
          <p:cNvSpPr/>
          <p:nvPr/>
        </p:nvSpPr>
        <p:spPr>
          <a:xfrm>
            <a:off x="661475" y="3189684"/>
            <a:ext cx="5295668" cy="12700"/>
          </a:xfrm>
          <a:prstGeom prst="rect">
            <a:avLst/>
          </a:prstGeom>
          <a:solidFill>
            <a:srgbClr val="1B1B27"/>
          </a:solidFill>
          <a:ln/>
        </p:spPr>
      </p:sp>
      <p:sp>
        <p:nvSpPr>
          <p:cNvPr id="14" name="Text 12"/>
          <p:cNvSpPr/>
          <p:nvPr/>
        </p:nvSpPr>
        <p:spPr>
          <a:xfrm>
            <a:off x="661475" y="3271937"/>
            <a:ext cx="5295668" cy="1777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Пользователи и роли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661475" y="3527723"/>
            <a:ext cx="5295668" cy="1534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8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Определять </a:t>
            </a:r>
            <a:r>
              <a:rPr lang="en-US" sz="85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пользователей</a:t>
            </a:r>
            <a:r>
              <a:rPr lang="en-US" sz="8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системы и их роли</a:t>
            </a:r>
            <a:endParaRPr lang="en-US" sz="850" dirty="0"/>
          </a:p>
        </p:txBody>
      </p:sp>
      <p:sp>
        <p:nvSpPr>
          <p:cNvPr id="16" name="Text 14"/>
          <p:cNvSpPr/>
          <p:nvPr/>
        </p:nvSpPr>
        <p:spPr>
          <a:xfrm>
            <a:off x="661475" y="3844528"/>
            <a:ext cx="227404" cy="14208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850" dirty="0">
                <a:solidFill>
                  <a:srgbClr val="3C3939"/>
                </a:solidFill>
                <a:latin typeface="Raleway Light" pitchFamily="34" charset="0"/>
                <a:ea typeface="Raleway Light" pitchFamily="34" charset="-122"/>
                <a:cs typeface="Raleway Light" pitchFamily="34" charset="-120"/>
              </a:rPr>
              <a:t>04</a:t>
            </a:r>
            <a:endParaRPr lang="en-US" sz="850" dirty="0"/>
          </a:p>
        </p:txBody>
      </p:sp>
      <p:sp>
        <p:nvSpPr>
          <p:cNvPr id="17" name="Shape 15"/>
          <p:cNvSpPr/>
          <p:nvPr/>
        </p:nvSpPr>
        <p:spPr>
          <a:xfrm>
            <a:off x="661475" y="4025007"/>
            <a:ext cx="5295668" cy="12700"/>
          </a:xfrm>
          <a:prstGeom prst="rect">
            <a:avLst/>
          </a:prstGeom>
          <a:solidFill>
            <a:srgbClr val="1B1B27"/>
          </a:solidFill>
          <a:ln/>
        </p:spPr>
      </p:sp>
      <p:sp>
        <p:nvSpPr>
          <p:cNvPr id="18" name="Text 16"/>
          <p:cNvSpPr/>
          <p:nvPr/>
        </p:nvSpPr>
        <p:spPr>
          <a:xfrm>
            <a:off x="661475" y="4107259"/>
            <a:ext cx="5295668" cy="1777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Бизнес-процессы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661475" y="4363045"/>
            <a:ext cx="5295668" cy="1534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8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Определять основные </a:t>
            </a:r>
            <a:r>
              <a:rPr lang="en-US" sz="85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бизнес-процессы</a:t>
            </a:r>
            <a:endParaRPr lang="en-US" sz="850" dirty="0"/>
          </a:p>
        </p:txBody>
      </p:sp>
      <p:sp>
        <p:nvSpPr>
          <p:cNvPr id="20" name="Text 18"/>
          <p:cNvSpPr/>
          <p:nvPr/>
        </p:nvSpPr>
        <p:spPr>
          <a:xfrm>
            <a:off x="661475" y="4679851"/>
            <a:ext cx="227404" cy="14208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850" dirty="0">
                <a:solidFill>
                  <a:srgbClr val="3C3939"/>
                </a:solidFill>
                <a:latin typeface="Raleway Light" pitchFamily="34" charset="0"/>
                <a:ea typeface="Raleway Light" pitchFamily="34" charset="-122"/>
                <a:cs typeface="Raleway Light" pitchFamily="34" charset="-120"/>
              </a:rPr>
              <a:t>05</a:t>
            </a:r>
            <a:endParaRPr lang="en-US" sz="850" dirty="0"/>
          </a:p>
        </p:txBody>
      </p:sp>
      <p:sp>
        <p:nvSpPr>
          <p:cNvPr id="21" name="Shape 19"/>
          <p:cNvSpPr/>
          <p:nvPr/>
        </p:nvSpPr>
        <p:spPr>
          <a:xfrm>
            <a:off x="661475" y="4860330"/>
            <a:ext cx="5295668" cy="12700"/>
          </a:xfrm>
          <a:prstGeom prst="rect">
            <a:avLst/>
          </a:prstGeom>
          <a:solidFill>
            <a:srgbClr val="1B1B27"/>
          </a:solidFill>
          <a:ln/>
        </p:spPr>
      </p:sp>
      <p:sp>
        <p:nvSpPr>
          <p:cNvPr id="22" name="Text 20"/>
          <p:cNvSpPr/>
          <p:nvPr/>
        </p:nvSpPr>
        <p:spPr>
          <a:xfrm>
            <a:off x="661475" y="4942582"/>
            <a:ext cx="5295668" cy="1777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Объекты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661475" y="5198368"/>
            <a:ext cx="5295668" cy="1534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8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Выделять </a:t>
            </a:r>
            <a:r>
              <a:rPr lang="en-US" sz="85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объекты предметной области</a:t>
            </a:r>
            <a:endParaRPr lang="en-US" sz="850" dirty="0"/>
          </a:p>
        </p:txBody>
      </p:sp>
      <p:sp>
        <p:nvSpPr>
          <p:cNvPr id="24" name="Text 22"/>
          <p:cNvSpPr/>
          <p:nvPr/>
        </p:nvSpPr>
        <p:spPr>
          <a:xfrm>
            <a:off x="661475" y="5515173"/>
            <a:ext cx="227404" cy="14208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850" dirty="0">
                <a:solidFill>
                  <a:srgbClr val="3C3939"/>
                </a:solidFill>
                <a:latin typeface="Raleway Light" pitchFamily="34" charset="0"/>
                <a:ea typeface="Raleway Light" pitchFamily="34" charset="-122"/>
                <a:cs typeface="Raleway Light" pitchFamily="34" charset="-120"/>
              </a:rPr>
              <a:t>06</a:t>
            </a:r>
            <a:endParaRPr lang="en-US" sz="850" dirty="0"/>
          </a:p>
        </p:txBody>
      </p:sp>
      <p:sp>
        <p:nvSpPr>
          <p:cNvPr id="25" name="Shape 23"/>
          <p:cNvSpPr/>
          <p:nvPr/>
        </p:nvSpPr>
        <p:spPr>
          <a:xfrm>
            <a:off x="661475" y="5695652"/>
            <a:ext cx="5295668" cy="12700"/>
          </a:xfrm>
          <a:prstGeom prst="rect">
            <a:avLst/>
          </a:prstGeom>
          <a:solidFill>
            <a:srgbClr val="1B1B27"/>
          </a:solidFill>
          <a:ln/>
        </p:spPr>
      </p:sp>
      <p:sp>
        <p:nvSpPr>
          <p:cNvPr id="26" name="Text 24"/>
          <p:cNvSpPr/>
          <p:nvPr/>
        </p:nvSpPr>
        <p:spPr>
          <a:xfrm>
            <a:off x="661475" y="5777905"/>
            <a:ext cx="5295668" cy="1777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Требования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661475" y="6033691"/>
            <a:ext cx="5295668" cy="1534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8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Понимать понятие </a:t>
            </a:r>
            <a:r>
              <a:rPr lang="en-US" sz="85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требования</a:t>
            </a:r>
            <a:r>
              <a:rPr lang="en-US" sz="8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и его признаки</a:t>
            </a:r>
            <a:endParaRPr lang="en-US" sz="850" dirty="0"/>
          </a:p>
        </p:txBody>
      </p:sp>
      <p:sp>
        <p:nvSpPr>
          <p:cNvPr id="28" name="Text 26"/>
          <p:cNvSpPr/>
          <p:nvPr/>
        </p:nvSpPr>
        <p:spPr>
          <a:xfrm>
            <a:off x="6240902" y="1338560"/>
            <a:ext cx="227404" cy="14208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850" dirty="0">
                <a:solidFill>
                  <a:srgbClr val="3C3939"/>
                </a:solidFill>
                <a:latin typeface="Raleway Light" pitchFamily="34" charset="0"/>
                <a:ea typeface="Raleway Light" pitchFamily="34" charset="-122"/>
                <a:cs typeface="Raleway Light" pitchFamily="34" charset="-120"/>
              </a:rPr>
              <a:t>01</a:t>
            </a:r>
            <a:endParaRPr lang="en-US" sz="850" dirty="0"/>
          </a:p>
        </p:txBody>
      </p:sp>
      <p:sp>
        <p:nvSpPr>
          <p:cNvPr id="29" name="Shape 27"/>
          <p:cNvSpPr/>
          <p:nvPr/>
        </p:nvSpPr>
        <p:spPr>
          <a:xfrm>
            <a:off x="6240902" y="1519039"/>
            <a:ext cx="5295668" cy="12700"/>
          </a:xfrm>
          <a:prstGeom prst="rect">
            <a:avLst/>
          </a:prstGeom>
          <a:solidFill>
            <a:srgbClr val="1B1B27"/>
          </a:solidFill>
          <a:ln/>
        </p:spPr>
      </p:sp>
      <p:sp>
        <p:nvSpPr>
          <p:cNvPr id="30" name="Text 28"/>
          <p:cNvSpPr/>
          <p:nvPr/>
        </p:nvSpPr>
        <p:spPr>
          <a:xfrm>
            <a:off x="6240902" y="1601291"/>
            <a:ext cx="5295668" cy="1777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FR и NFR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6240902" y="1857077"/>
            <a:ext cx="5295668" cy="1534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8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Различать </a:t>
            </a:r>
            <a:r>
              <a:rPr lang="en-US" sz="85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функциональные</a:t>
            </a:r>
            <a:r>
              <a:rPr lang="en-US" sz="8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и </a:t>
            </a:r>
            <a:r>
              <a:rPr lang="en-US" sz="85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нефункциональные</a:t>
            </a:r>
            <a:r>
              <a:rPr lang="en-US" sz="8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требования</a:t>
            </a:r>
            <a:endParaRPr lang="en-US" sz="850" dirty="0"/>
          </a:p>
        </p:txBody>
      </p:sp>
      <p:sp>
        <p:nvSpPr>
          <p:cNvPr id="32" name="Text 30"/>
          <p:cNvSpPr/>
          <p:nvPr/>
        </p:nvSpPr>
        <p:spPr>
          <a:xfrm>
            <a:off x="6240902" y="2173883"/>
            <a:ext cx="227404" cy="14208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850" dirty="0">
                <a:solidFill>
                  <a:srgbClr val="3C3939"/>
                </a:solidFill>
                <a:latin typeface="Raleway Light" pitchFamily="34" charset="0"/>
                <a:ea typeface="Raleway Light" pitchFamily="34" charset="-122"/>
                <a:cs typeface="Raleway Light" pitchFamily="34" charset="-120"/>
              </a:rPr>
              <a:t>02</a:t>
            </a:r>
            <a:endParaRPr lang="en-US" sz="850" dirty="0"/>
          </a:p>
        </p:txBody>
      </p:sp>
      <p:sp>
        <p:nvSpPr>
          <p:cNvPr id="33" name="Shape 31"/>
          <p:cNvSpPr/>
          <p:nvPr/>
        </p:nvSpPr>
        <p:spPr>
          <a:xfrm>
            <a:off x="6240902" y="2354362"/>
            <a:ext cx="5295668" cy="12700"/>
          </a:xfrm>
          <a:prstGeom prst="rect">
            <a:avLst/>
          </a:prstGeom>
          <a:solidFill>
            <a:srgbClr val="1B1B27"/>
          </a:solidFill>
          <a:ln/>
        </p:spPr>
      </p:sp>
      <p:sp>
        <p:nvSpPr>
          <p:cNvPr id="34" name="Text 32"/>
          <p:cNvSpPr/>
          <p:nvPr/>
        </p:nvSpPr>
        <p:spPr>
          <a:xfrm>
            <a:off x="6240902" y="2436614"/>
            <a:ext cx="5295668" cy="1777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Требования к БД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6240902" y="2692400"/>
            <a:ext cx="5295668" cy="1534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8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Формулировать </a:t>
            </a:r>
            <a:r>
              <a:rPr lang="en-US" sz="85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требования к базе данных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6240902" y="3009205"/>
            <a:ext cx="227404" cy="14208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850" dirty="0">
                <a:solidFill>
                  <a:srgbClr val="3C3939"/>
                </a:solidFill>
                <a:latin typeface="Raleway Light" pitchFamily="34" charset="0"/>
                <a:ea typeface="Raleway Light" pitchFamily="34" charset="-122"/>
                <a:cs typeface="Raleway Light" pitchFamily="34" charset="-120"/>
              </a:rPr>
              <a:t>03</a:t>
            </a:r>
            <a:endParaRPr lang="en-US" sz="850" dirty="0"/>
          </a:p>
        </p:txBody>
      </p:sp>
      <p:sp>
        <p:nvSpPr>
          <p:cNvPr id="37" name="Shape 35"/>
          <p:cNvSpPr/>
          <p:nvPr/>
        </p:nvSpPr>
        <p:spPr>
          <a:xfrm>
            <a:off x="6240902" y="3189684"/>
            <a:ext cx="5295668" cy="12700"/>
          </a:xfrm>
          <a:prstGeom prst="rect">
            <a:avLst/>
          </a:prstGeom>
          <a:solidFill>
            <a:srgbClr val="1B1B27"/>
          </a:solidFill>
          <a:ln/>
        </p:spPr>
      </p:sp>
      <p:sp>
        <p:nvSpPr>
          <p:cNvPr id="38" name="Text 36"/>
          <p:cNvSpPr/>
          <p:nvPr/>
        </p:nvSpPr>
        <p:spPr>
          <a:xfrm>
            <a:off x="6240902" y="3271937"/>
            <a:ext cx="5295668" cy="1777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Бизнес-правила</a:t>
            </a:r>
            <a:endParaRPr lang="en-US" sz="1100" dirty="0"/>
          </a:p>
        </p:txBody>
      </p:sp>
      <p:sp>
        <p:nvSpPr>
          <p:cNvPr id="39" name="Text 37"/>
          <p:cNvSpPr/>
          <p:nvPr/>
        </p:nvSpPr>
        <p:spPr>
          <a:xfrm>
            <a:off x="6240902" y="3527723"/>
            <a:ext cx="5295668" cy="1534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8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Понимать понятие </a:t>
            </a:r>
            <a:r>
              <a:rPr lang="en-US" sz="85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бизнес-правила</a:t>
            </a:r>
            <a:endParaRPr lang="en-US" sz="850" dirty="0"/>
          </a:p>
        </p:txBody>
      </p:sp>
      <p:sp>
        <p:nvSpPr>
          <p:cNvPr id="40" name="Text 38"/>
          <p:cNvSpPr/>
          <p:nvPr/>
        </p:nvSpPr>
        <p:spPr>
          <a:xfrm>
            <a:off x="6240902" y="3844528"/>
            <a:ext cx="227404" cy="14208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850" dirty="0">
                <a:solidFill>
                  <a:srgbClr val="3C3939"/>
                </a:solidFill>
                <a:latin typeface="Raleway Light" pitchFamily="34" charset="0"/>
                <a:ea typeface="Raleway Light" pitchFamily="34" charset="-122"/>
                <a:cs typeface="Raleway Light" pitchFamily="34" charset="-120"/>
              </a:rPr>
              <a:t>04</a:t>
            </a:r>
            <a:endParaRPr lang="en-US" sz="850" dirty="0"/>
          </a:p>
        </p:txBody>
      </p:sp>
      <p:sp>
        <p:nvSpPr>
          <p:cNvPr id="41" name="Shape 39"/>
          <p:cNvSpPr/>
          <p:nvPr/>
        </p:nvSpPr>
        <p:spPr>
          <a:xfrm>
            <a:off x="6240902" y="4025007"/>
            <a:ext cx="5295668" cy="12700"/>
          </a:xfrm>
          <a:prstGeom prst="rect">
            <a:avLst/>
          </a:prstGeom>
          <a:solidFill>
            <a:srgbClr val="1B1B27"/>
          </a:solidFill>
          <a:ln/>
        </p:spPr>
      </p:sp>
      <p:sp>
        <p:nvSpPr>
          <p:cNvPr id="42" name="Text 40"/>
          <p:cNvSpPr/>
          <p:nvPr/>
        </p:nvSpPr>
        <p:spPr>
          <a:xfrm>
            <a:off x="6240902" y="4107259"/>
            <a:ext cx="5295668" cy="1777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Use Case</a:t>
            </a:r>
            <a:endParaRPr lang="en-US" sz="1100" dirty="0"/>
          </a:p>
        </p:txBody>
      </p:sp>
      <p:sp>
        <p:nvSpPr>
          <p:cNvPr id="43" name="Text 41"/>
          <p:cNvSpPr/>
          <p:nvPr/>
        </p:nvSpPr>
        <p:spPr>
          <a:xfrm>
            <a:off x="6240902" y="4363045"/>
            <a:ext cx="5295668" cy="1534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8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Понимать структуру </a:t>
            </a:r>
            <a:r>
              <a:rPr lang="en-US" sz="85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сценария использования</a:t>
            </a:r>
            <a:endParaRPr lang="en-US" sz="850" dirty="0"/>
          </a:p>
        </p:txBody>
      </p:sp>
      <p:sp>
        <p:nvSpPr>
          <p:cNvPr id="44" name="Text 42"/>
          <p:cNvSpPr/>
          <p:nvPr/>
        </p:nvSpPr>
        <p:spPr>
          <a:xfrm>
            <a:off x="6240902" y="4679851"/>
            <a:ext cx="227404" cy="14208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850" dirty="0">
                <a:solidFill>
                  <a:srgbClr val="3C3939"/>
                </a:solidFill>
                <a:latin typeface="Raleway Light" pitchFamily="34" charset="0"/>
                <a:ea typeface="Raleway Light" pitchFamily="34" charset="-122"/>
                <a:cs typeface="Raleway Light" pitchFamily="34" charset="-120"/>
              </a:rPr>
              <a:t>05</a:t>
            </a:r>
            <a:endParaRPr lang="en-US" sz="850" dirty="0"/>
          </a:p>
        </p:txBody>
      </p:sp>
      <p:sp>
        <p:nvSpPr>
          <p:cNvPr id="45" name="Shape 43"/>
          <p:cNvSpPr/>
          <p:nvPr/>
        </p:nvSpPr>
        <p:spPr>
          <a:xfrm>
            <a:off x="6240902" y="4860330"/>
            <a:ext cx="5295668" cy="12700"/>
          </a:xfrm>
          <a:prstGeom prst="rect">
            <a:avLst/>
          </a:prstGeom>
          <a:solidFill>
            <a:srgbClr val="1B1B27"/>
          </a:solidFill>
          <a:ln/>
        </p:spPr>
      </p:sp>
      <p:sp>
        <p:nvSpPr>
          <p:cNvPr id="46" name="Text 44"/>
          <p:cNvSpPr/>
          <p:nvPr/>
        </p:nvSpPr>
        <p:spPr>
          <a:xfrm>
            <a:off x="6240902" y="4942582"/>
            <a:ext cx="5295668" cy="1777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Техническое задание</a:t>
            </a:r>
            <a:endParaRPr lang="en-US" sz="1100" dirty="0"/>
          </a:p>
        </p:txBody>
      </p:sp>
      <p:sp>
        <p:nvSpPr>
          <p:cNvPr id="47" name="Text 45"/>
          <p:cNvSpPr/>
          <p:nvPr/>
        </p:nvSpPr>
        <p:spPr>
          <a:xfrm>
            <a:off x="6240902" y="5198368"/>
            <a:ext cx="5295668" cy="1534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8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Знать назначение </a:t>
            </a:r>
            <a:r>
              <a:rPr lang="en-US" sz="85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технического задания</a:t>
            </a:r>
            <a:endParaRPr lang="en-US" sz="850" dirty="0"/>
          </a:p>
        </p:txBody>
      </p:sp>
      <p:sp>
        <p:nvSpPr>
          <p:cNvPr id="48" name="Text 46"/>
          <p:cNvSpPr/>
          <p:nvPr/>
        </p:nvSpPr>
        <p:spPr>
          <a:xfrm>
            <a:off x="6240902" y="5515173"/>
            <a:ext cx="227404" cy="14208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850" dirty="0">
                <a:solidFill>
                  <a:srgbClr val="3C3939"/>
                </a:solidFill>
                <a:latin typeface="Raleway Light" pitchFamily="34" charset="0"/>
                <a:ea typeface="Raleway Light" pitchFamily="34" charset="-122"/>
                <a:cs typeface="Raleway Light" pitchFamily="34" charset="-120"/>
              </a:rPr>
              <a:t>06</a:t>
            </a:r>
            <a:endParaRPr lang="en-US" sz="850" dirty="0"/>
          </a:p>
        </p:txBody>
      </p:sp>
      <p:sp>
        <p:nvSpPr>
          <p:cNvPr id="49" name="Shape 47"/>
          <p:cNvSpPr/>
          <p:nvPr/>
        </p:nvSpPr>
        <p:spPr>
          <a:xfrm>
            <a:off x="6240902" y="5695652"/>
            <a:ext cx="5295668" cy="12700"/>
          </a:xfrm>
          <a:prstGeom prst="rect">
            <a:avLst/>
          </a:prstGeom>
          <a:solidFill>
            <a:srgbClr val="1B1B27"/>
          </a:solidFill>
          <a:ln/>
        </p:spPr>
      </p:sp>
      <p:sp>
        <p:nvSpPr>
          <p:cNvPr id="50" name="Text 48"/>
          <p:cNvSpPr/>
          <p:nvPr/>
        </p:nvSpPr>
        <p:spPr>
          <a:xfrm>
            <a:off x="6240902" y="5777905"/>
            <a:ext cx="5295668" cy="1777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Связь с проектированием</a:t>
            </a:r>
            <a:endParaRPr lang="en-US" sz="1100" dirty="0"/>
          </a:p>
        </p:txBody>
      </p:sp>
      <p:sp>
        <p:nvSpPr>
          <p:cNvPr id="51" name="Text 49"/>
          <p:cNvSpPr/>
          <p:nvPr/>
        </p:nvSpPr>
        <p:spPr>
          <a:xfrm>
            <a:off x="6240902" y="6033691"/>
            <a:ext cx="5295668" cy="1534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8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Понимать связь ТЗ с дальнейшим </a:t>
            </a:r>
            <a:r>
              <a:rPr lang="en-US" sz="85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проектированием базы данных</a:t>
            </a:r>
            <a:endParaRPr lang="en-US" sz="8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473670"/>
            <a:ext cx="10868745" cy="3391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1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От идеи к информационной системе</a:t>
            </a:r>
            <a:endParaRPr lang="en-US" sz="2100" dirty="0"/>
          </a:p>
        </p:txBody>
      </p:sp>
      <p:sp>
        <p:nvSpPr>
          <p:cNvPr id="3" name="Shape 1"/>
          <p:cNvSpPr/>
          <p:nvPr/>
        </p:nvSpPr>
        <p:spPr>
          <a:xfrm>
            <a:off x="661475" y="955179"/>
            <a:ext cx="10868745" cy="333177"/>
          </a:xfrm>
          <a:prstGeom prst="roundRect">
            <a:avLst>
              <a:gd name="adj" fmla="val 13682"/>
            </a:avLst>
          </a:prstGeom>
          <a:solidFill>
            <a:srgbClr val="E1E1EA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9918" y="1060053"/>
            <a:ext cx="135629" cy="108446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013990" y="1053405"/>
            <a:ext cx="11017371" cy="1437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Главная мысль:</a:t>
            </a:r>
            <a:r>
              <a:rPr lang="en-US" sz="8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разработка системы не начинается с программирования. Перед написанием кода необходимо понять, какую проблему решает система и какие требования она должна выполнять.</a:t>
            </a:r>
            <a:endParaRPr lang="en-US" sz="85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6221" y="1368425"/>
            <a:ext cx="10779153" cy="4648299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1431583" y="5135233"/>
            <a:ext cx="2445408" cy="3056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00" dirty="0">
                <a:solidFill>
                  <a:srgbClr val="FFFFF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Проектирование</a:t>
            </a:r>
            <a:endParaRPr lang="en-US" sz="1900" dirty="0"/>
          </a:p>
        </p:txBody>
      </p:sp>
      <p:sp>
        <p:nvSpPr>
          <p:cNvPr id="8" name="Text 4"/>
          <p:cNvSpPr/>
          <p:nvPr/>
        </p:nvSpPr>
        <p:spPr>
          <a:xfrm>
            <a:off x="1431583" y="4059227"/>
            <a:ext cx="2445408" cy="3056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00" dirty="0">
                <a:solidFill>
                  <a:srgbClr val="FFFFF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ТЗ</a:t>
            </a:r>
            <a:endParaRPr lang="en-US" sz="1900" dirty="0"/>
          </a:p>
        </p:txBody>
      </p:sp>
      <p:sp>
        <p:nvSpPr>
          <p:cNvPr id="9" name="Text 5"/>
          <p:cNvSpPr/>
          <p:nvPr/>
        </p:nvSpPr>
        <p:spPr>
          <a:xfrm>
            <a:off x="1431583" y="2994089"/>
            <a:ext cx="2445408" cy="3056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00" dirty="0">
                <a:solidFill>
                  <a:srgbClr val="FFFFF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Требования</a:t>
            </a:r>
            <a:endParaRPr lang="en-US" sz="1900" dirty="0"/>
          </a:p>
        </p:txBody>
      </p:sp>
      <p:sp>
        <p:nvSpPr>
          <p:cNvPr id="10" name="Text 6"/>
          <p:cNvSpPr/>
          <p:nvPr/>
        </p:nvSpPr>
        <p:spPr>
          <a:xfrm>
            <a:off x="1431583" y="1918083"/>
            <a:ext cx="2445408" cy="3056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00" dirty="0">
                <a:solidFill>
                  <a:srgbClr val="FFFFF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Анализ</a:t>
            </a:r>
            <a:endParaRPr lang="en-US" sz="1900" dirty="0"/>
          </a:p>
        </p:txBody>
      </p:sp>
      <p:sp>
        <p:nvSpPr>
          <p:cNvPr id="11" name="Text 7"/>
          <p:cNvSpPr/>
          <p:nvPr/>
        </p:nvSpPr>
        <p:spPr>
          <a:xfrm>
            <a:off x="661475" y="6096794"/>
            <a:ext cx="10868745" cy="2875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8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Пропуск любого этапа приводит к переделкам, потере времени и несоответствию системы реальным потребностям. Каждый этап является входом для следующего: </a:t>
            </a:r>
            <a:r>
              <a:rPr lang="en-US" sz="85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проблема организации</a:t>
            </a:r>
            <a:r>
              <a:rPr lang="en-US" sz="8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порождает анализ, анализ — требования, требования — ТЗ, ТЗ — проектирование, проектирование — базу данных, база данных — программирование, программирование — тестирование.</a:t>
            </a:r>
            <a:endParaRPr lang="en-US" sz="8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557139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Проблемная ситуация: ООО «ИнфоТех»</a:t>
            </a:r>
            <a:endParaRPr lang="en-US" sz="3250" dirty="0"/>
          </a:p>
        </p:txBody>
      </p:sp>
      <p:sp>
        <p:nvSpPr>
          <p:cNvPr id="3" name="Shape 1"/>
          <p:cNvSpPr/>
          <p:nvPr/>
        </p:nvSpPr>
        <p:spPr>
          <a:xfrm>
            <a:off x="542415" y="2321917"/>
            <a:ext cx="5470785" cy="2978845"/>
          </a:xfrm>
          <a:prstGeom prst="roundRect">
            <a:avLst>
              <a:gd name="adj" fmla="val 3998"/>
            </a:avLst>
          </a:prstGeom>
          <a:solidFill>
            <a:srgbClr val="1B1B27">
              <a:alpha val="95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07710" y="2487216"/>
            <a:ext cx="5140196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Текущее состояние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707710" y="2910979"/>
            <a:ext cx="5140196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Сертификаты организации хранятся в нескольких Excel-файлах на разных компьютерах: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707710" y="3589040"/>
            <a:ext cx="5140196" cy="123199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64160" indent="-264160" algn="l">
              <a:lnSpc>
                <a:spcPct val="133000"/>
              </a:lnSpc>
              <a:buSzPct val="100000"/>
              <a:buChar char="•"/>
            </a:pPr>
            <a:r>
              <a:rPr lang="en-US" sz="1300" b="1" dirty="0">
                <a:solidFill>
                  <a:srgbClr val="FFFFFF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certificates.xlsx</a:t>
            </a:r>
            <a:endParaRPr lang="en-US" sz="1300" dirty="0"/>
          </a:p>
          <a:p>
            <a:pPr marL="264160" indent="-264160" algn="l">
              <a:lnSpc>
                <a:spcPct val="133000"/>
              </a:lnSpc>
              <a:buSzPct val="100000"/>
              <a:buChar char="•"/>
            </a:pPr>
            <a:r>
              <a:rPr lang="en-US" sz="1300" b="1" dirty="0">
                <a:solidFill>
                  <a:srgbClr val="FFFFFF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certificates_new.xlsx</a:t>
            </a:r>
            <a:endParaRPr lang="en-US" sz="1300" dirty="0"/>
          </a:p>
          <a:p>
            <a:pPr marL="264160" indent="-264160" algn="l">
              <a:lnSpc>
                <a:spcPct val="133000"/>
              </a:lnSpc>
              <a:buSzPct val="100000"/>
              <a:buChar char="•"/>
            </a:pPr>
            <a:r>
              <a:rPr lang="en-US" sz="1300" b="1" dirty="0">
                <a:solidFill>
                  <a:srgbClr val="FFFFFF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certificates_final.xlsx</a:t>
            </a:r>
            <a:endParaRPr lang="en-US" sz="1300" dirty="0"/>
          </a:p>
          <a:p>
            <a:pPr marL="264160" indent="-264160" algn="l">
              <a:lnSpc>
                <a:spcPct val="133000"/>
              </a:lnSpc>
              <a:buSzPct val="100000"/>
              <a:buChar char="•"/>
            </a:pPr>
            <a:r>
              <a:rPr lang="en-US" sz="1300" b="1" dirty="0">
                <a:solidFill>
                  <a:srgbClr val="FFFFFF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certificates_final2.xlsx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6303904" y="2487216"/>
            <a:ext cx="5232666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Вопрос студентам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6551945" y="3080544"/>
            <a:ext cx="5594210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Как определить, какая информация является актуальной?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303904" y="2931716"/>
            <a:ext cx="19050" cy="562273"/>
          </a:xfrm>
          <a:prstGeom prst="roundRect">
            <a:avLst>
              <a:gd name="adj" fmla="val 49999"/>
            </a:avLst>
          </a:prstGeom>
          <a:solidFill>
            <a:srgbClr val="1B1B27"/>
          </a:solidFill>
          <a:ln/>
        </p:spPr>
      </p:sp>
      <p:sp>
        <p:nvSpPr>
          <p:cNvPr id="10" name="Text 8"/>
          <p:cNvSpPr/>
          <p:nvPr/>
        </p:nvSpPr>
        <p:spPr>
          <a:xfrm>
            <a:off x="6303904" y="3680023"/>
            <a:ext cx="5232666" cy="14719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spcAft>
                <a:spcPts val="1150"/>
              </a:spcAft>
              <a:buNone/>
            </a:pP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Это типичная ситуация, с которой начинается разработка информационной системы — существующий подход перестаёт справляться с задачами организации.</a:t>
            </a:r>
            <a:endParaRPr lang="en-US" sz="1300" dirty="0"/>
          </a:p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Именно с такой ситуации начинается </a:t>
            </a:r>
            <a:r>
              <a:rPr lang="en-US" sz="13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анализ предметной области</a:t>
            </a: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и разработка системы </a:t>
            </a:r>
            <a:r>
              <a:rPr lang="en-US" sz="13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CertControl</a:t>
            </a: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.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309390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Проблемы существующего подхода</a:t>
            </a:r>
            <a:endParaRPr lang="en-US" sz="3250" dirty="0"/>
          </a:p>
        </p:txBody>
      </p:sp>
      <p:sp>
        <p:nvSpPr>
          <p:cNvPr id="3" name="Text 1"/>
          <p:cNvSpPr/>
          <p:nvPr/>
        </p:nvSpPr>
        <p:spPr>
          <a:xfrm>
            <a:off x="661475" y="2156817"/>
            <a:ext cx="11478330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Каждая из этих проблем станет основой для формулировки требований к будущей системе </a:t>
            </a:r>
            <a:r>
              <a:rPr lang="en-US" sz="13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CertControl</a:t>
            </a: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:</a:t>
            </a:r>
            <a:endParaRPr lang="en-US" sz="13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1475" y="2607469"/>
            <a:ext cx="5351725" cy="152023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922017" y="2791817"/>
            <a:ext cx="4906840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Актуальность данных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922017" y="3149501"/>
            <a:ext cx="4906840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Неизвестно, какой файл является </a:t>
            </a:r>
            <a:r>
              <a:rPr lang="en-US" sz="13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актуальным</a:t>
            </a: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. Информация </a:t>
            </a:r>
            <a:r>
              <a:rPr lang="en-US" sz="13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дублируется</a:t>
            </a: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в разных файлах. Отсутствует </a:t>
            </a:r>
            <a:r>
              <a:rPr lang="en-US" sz="13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единая база данных</a:t>
            </a: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.</a:t>
            </a:r>
            <a:endParaRPr lang="en-US" sz="130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178495" y="2607469"/>
            <a:ext cx="5351725" cy="1520230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6439037" y="2791817"/>
            <a:ext cx="4906840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Контроль сроков</a:t>
            </a:r>
            <a:endParaRPr lang="en-US" sz="1600" dirty="0"/>
          </a:p>
        </p:txBody>
      </p:sp>
      <p:sp>
        <p:nvSpPr>
          <p:cNvPr id="9" name="Text 5"/>
          <p:cNvSpPr/>
          <p:nvPr/>
        </p:nvSpPr>
        <p:spPr>
          <a:xfrm>
            <a:off x="6439037" y="3149501"/>
            <a:ext cx="4906840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Невозможно быстро определить сертификаты с </a:t>
            </a:r>
            <a:r>
              <a:rPr lang="en-US" sz="13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истекающим сроком</a:t>
            </a: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. Некоторые сертификаты становятся </a:t>
            </a:r>
            <a:r>
              <a:rPr lang="en-US" sz="13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просроченными</a:t>
            </a: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незаметно.</a:t>
            </a:r>
            <a:endParaRPr lang="en-US" sz="130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61475" y="4292997"/>
            <a:ext cx="5351725" cy="1255613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922017" y="4477345"/>
            <a:ext cx="4906840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История и аудит</a:t>
            </a:r>
            <a:endParaRPr lang="en-US" sz="1600" dirty="0"/>
          </a:p>
        </p:txBody>
      </p:sp>
      <p:sp>
        <p:nvSpPr>
          <p:cNvPr id="12" name="Text 7"/>
          <p:cNvSpPr/>
          <p:nvPr/>
        </p:nvSpPr>
        <p:spPr>
          <a:xfrm>
            <a:off x="922017" y="4835029"/>
            <a:ext cx="4906840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Отсутствует </a:t>
            </a:r>
            <a:r>
              <a:rPr lang="en-US" sz="13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история изменений</a:t>
            </a: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. Неизвестно, какой пользователь </a:t>
            </a:r>
            <a:r>
              <a:rPr lang="en-US" sz="13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изменил данные</a:t>
            </a: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.</a:t>
            </a:r>
            <a:endParaRPr lang="en-US" sz="1300" dirty="0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178495" y="4292997"/>
            <a:ext cx="5351725" cy="1255613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6439037" y="4477345"/>
            <a:ext cx="4906840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Доступ и поиск</a:t>
            </a:r>
            <a:endParaRPr lang="en-US" sz="1600" dirty="0"/>
          </a:p>
        </p:txBody>
      </p:sp>
      <p:sp>
        <p:nvSpPr>
          <p:cNvPr id="15" name="Text 9"/>
          <p:cNvSpPr/>
          <p:nvPr/>
        </p:nvSpPr>
        <p:spPr>
          <a:xfrm>
            <a:off x="6439037" y="4835029"/>
            <a:ext cx="4906840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Отсутствует единое </a:t>
            </a:r>
            <a:r>
              <a:rPr lang="en-US" sz="13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разграничение прав</a:t>
            </a: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. Поиск информации выполняется </a:t>
            </a:r>
            <a:r>
              <a:rPr lang="en-US" sz="13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вручную</a:t>
            </a: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. Сложно формировать </a:t>
            </a:r>
            <a:r>
              <a:rPr lang="en-US" sz="13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отчёты</a:t>
            </a: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.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775891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Что такое предметная область</a:t>
            </a:r>
            <a:endParaRPr lang="en-US" sz="3250" dirty="0"/>
          </a:p>
        </p:txBody>
      </p:sp>
      <p:sp>
        <p:nvSpPr>
          <p:cNvPr id="3" name="Text 1"/>
          <p:cNvSpPr/>
          <p:nvPr/>
        </p:nvSpPr>
        <p:spPr>
          <a:xfrm>
            <a:off x="909516" y="1875532"/>
            <a:ext cx="5548174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Предметная область</a:t>
            </a: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— часть реального мира, включающая объекты, процессы, участников и правила, сведения о которых необходимо изучить для разработки информационной системы.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661475" y="1726704"/>
            <a:ext cx="19050" cy="1091505"/>
          </a:xfrm>
          <a:prstGeom prst="roundRect">
            <a:avLst>
              <a:gd name="adj" fmla="val 49999"/>
            </a:avLst>
          </a:prstGeom>
          <a:solidFill>
            <a:srgbClr val="1B1B27"/>
          </a:solidFill>
          <a:ln/>
        </p:spPr>
      </p:sp>
      <p:sp>
        <p:nvSpPr>
          <p:cNvPr id="5" name="Text 3"/>
          <p:cNvSpPr/>
          <p:nvPr/>
        </p:nvSpPr>
        <p:spPr>
          <a:xfrm>
            <a:off x="661475" y="3004245"/>
            <a:ext cx="5796214" cy="12072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spcAft>
                <a:spcPts val="1150"/>
              </a:spcAft>
              <a:buNone/>
            </a:pP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Простыми словами: </a:t>
            </a:r>
            <a:r>
              <a:rPr lang="en-US" sz="13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предметная область — это то, для чего создаётся информационная система.</a:t>
            </a:r>
            <a:endParaRPr lang="en-US" sz="1300" dirty="0"/>
          </a:p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Предметная область определяет, </a:t>
            </a:r>
            <a:r>
              <a:rPr lang="en-US" sz="13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какие данные</a:t>
            </a: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будет хранить система и </a:t>
            </a:r>
            <a:r>
              <a:rPr lang="en-US" sz="13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какие функции</a:t>
            </a: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она должна выполнять.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6867452" y="1705967"/>
            <a:ext cx="4669018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Примеры предметных областей</a:t>
            </a:r>
            <a:endParaRPr lang="en-US" sz="1600" dirty="0"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848403" y="2131417"/>
            <a:ext cx="4688068" cy="72648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7070846" y="2150467"/>
            <a:ext cx="4465625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Библиотека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7070846" y="2574230"/>
            <a:ext cx="4465625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Книги, читатели, выдача</a:t>
            </a:r>
            <a:endParaRPr lang="en-US" sz="1300" dirty="0"/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848403" y="3150493"/>
            <a:ext cx="4688068" cy="726480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7070846" y="3169543"/>
            <a:ext cx="4465625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Интернет-магазин</a:t>
            </a:r>
            <a:endParaRPr lang="en-US" sz="1600" dirty="0"/>
          </a:p>
        </p:txBody>
      </p:sp>
      <p:sp>
        <p:nvSpPr>
          <p:cNvPr id="12" name="Text 8"/>
          <p:cNvSpPr/>
          <p:nvPr/>
        </p:nvSpPr>
        <p:spPr>
          <a:xfrm>
            <a:off x="7070846" y="3593306"/>
            <a:ext cx="4465625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Товары, заказы, покупатели</a:t>
            </a:r>
            <a:endParaRPr lang="en-US" sz="1300" dirty="0"/>
          </a:p>
        </p:txBody>
      </p:sp>
      <p:pic>
        <p:nvPicPr>
          <p:cNvPr id="13" name="Image 2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848403" y="4169569"/>
            <a:ext cx="4688068" cy="726480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7070846" y="4188619"/>
            <a:ext cx="4465625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Медицинская система</a:t>
            </a:r>
            <a:endParaRPr lang="en-US" sz="1600" dirty="0"/>
          </a:p>
        </p:txBody>
      </p:sp>
      <p:sp>
        <p:nvSpPr>
          <p:cNvPr id="15" name="Text 10"/>
          <p:cNvSpPr/>
          <p:nvPr/>
        </p:nvSpPr>
        <p:spPr>
          <a:xfrm>
            <a:off x="7070846" y="4612382"/>
            <a:ext cx="4465625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Пациенты, врачи, приёмы</a:t>
            </a:r>
            <a:endParaRPr lang="en-US" sz="1300" dirty="0"/>
          </a:p>
        </p:txBody>
      </p:sp>
      <p:pic>
        <p:nvPicPr>
          <p:cNvPr id="16" name="Image 3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848403" y="5188645"/>
            <a:ext cx="4688068" cy="726480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7070846" y="5207695"/>
            <a:ext cx="4465625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CertControl</a:t>
            </a:r>
            <a:endParaRPr lang="en-US" sz="1600" dirty="0"/>
          </a:p>
        </p:txBody>
      </p:sp>
      <p:sp>
        <p:nvSpPr>
          <p:cNvPr id="18" name="Text 12"/>
          <p:cNvSpPr/>
          <p:nvPr/>
        </p:nvSpPr>
        <p:spPr>
          <a:xfrm>
            <a:off x="7070846" y="5631458"/>
            <a:ext cx="4465625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Сертификаты, владельцы, сроки действия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043384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Примеры предметных областей</a:t>
            </a:r>
            <a:endParaRPr lang="en-US" sz="3250" dirty="0"/>
          </a:p>
        </p:txBody>
      </p:sp>
      <p:sp>
        <p:nvSpPr>
          <p:cNvPr id="3" name="Text 1"/>
          <p:cNvSpPr/>
          <p:nvPr/>
        </p:nvSpPr>
        <p:spPr>
          <a:xfrm>
            <a:off x="661475" y="1890812"/>
            <a:ext cx="10868745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Предметная область определяет будущие данные и функции программы. Одна и та же технология (например, база данных) используется в разных предметных областях, но </a:t>
            </a:r>
            <a:r>
              <a:rPr lang="en-US" sz="13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структура данных и функции будут принципиально разными</a:t>
            </a: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.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661475" y="2606080"/>
            <a:ext cx="5351725" cy="965597"/>
          </a:xfrm>
          <a:prstGeom prst="roundRect">
            <a:avLst>
              <a:gd name="adj" fmla="val 7194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33119" y="2777728"/>
            <a:ext cx="5008437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Библиотека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833119" y="3135412"/>
            <a:ext cx="5008437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Книги, читатели, выдача, возврат, штрафы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6178495" y="2606080"/>
            <a:ext cx="5351725" cy="965597"/>
          </a:xfrm>
          <a:prstGeom prst="roundRect">
            <a:avLst>
              <a:gd name="adj" fmla="val 7194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350139" y="2777728"/>
            <a:ext cx="5008437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Интернет-магазин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6350139" y="3135412"/>
            <a:ext cx="5008437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Товары, заказы, покупатели, оплата, доставка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661475" y="3736975"/>
            <a:ext cx="5351725" cy="1230213"/>
          </a:xfrm>
          <a:prstGeom prst="roundRect">
            <a:avLst>
              <a:gd name="adj" fmla="val 5647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33119" y="3908623"/>
            <a:ext cx="5008437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Колледж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833119" y="4266307"/>
            <a:ext cx="5008437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Студенты, группы, занятия, оценки, преподаватели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6178495" y="3736975"/>
            <a:ext cx="5351725" cy="1230213"/>
          </a:xfrm>
          <a:prstGeom prst="roundRect">
            <a:avLst>
              <a:gd name="adj" fmla="val 5647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350139" y="3908623"/>
            <a:ext cx="5008437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CertControl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6350139" y="4266307"/>
            <a:ext cx="5008437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Сертификаты, владельцы, сроки действия, центры сертификации, серверы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661475" y="5153223"/>
            <a:ext cx="10868745" cy="661293"/>
          </a:xfrm>
          <a:prstGeom prst="roundRect">
            <a:avLst>
              <a:gd name="adj" fmla="val 10504"/>
            </a:avLst>
          </a:prstGeom>
          <a:solidFill>
            <a:srgbClr val="E1E1EA"/>
          </a:solidFill>
          <a:ln/>
        </p:spPr>
      </p:sp>
      <p:pic>
        <p:nvPicPr>
          <p:cNvPr id="1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6769" y="5392936"/>
            <a:ext cx="206667" cy="165298"/>
          </a:xfrm>
          <a:prstGeom prst="rect">
            <a:avLst/>
          </a:prstGeom>
        </p:spPr>
      </p:pic>
      <p:sp>
        <p:nvSpPr>
          <p:cNvPr id="18" name="Text 15"/>
          <p:cNvSpPr/>
          <p:nvPr/>
        </p:nvSpPr>
        <p:spPr>
          <a:xfrm>
            <a:off x="1198731" y="5359797"/>
            <a:ext cx="10775780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Именно поэтому разработку начинают с изучения предметной области, а не с выбора технологий.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59891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Зачем анализировать предметную область</a:t>
            </a:r>
            <a:endParaRPr lang="en-US" sz="3250" dirty="0"/>
          </a:p>
        </p:txBody>
      </p:sp>
      <p:sp>
        <p:nvSpPr>
          <p:cNvPr id="3" name="Text 1"/>
          <p:cNvSpPr/>
          <p:nvPr/>
        </p:nvSpPr>
        <p:spPr>
          <a:xfrm>
            <a:off x="661475" y="1489968"/>
            <a:ext cx="5232666" cy="5169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Без анализа разработчик может допустить серьёзные ошибки:</a:t>
            </a:r>
            <a:endParaRPr lang="en-US" sz="16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23485" y="2201069"/>
            <a:ext cx="248041" cy="248047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198830" y="2192933"/>
            <a:ext cx="4695311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Создать </a:t>
            </a:r>
            <a:r>
              <a:rPr lang="en-US" sz="13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ненужные функции</a:t>
            </a: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, которые никто не будет использовать</a:t>
            </a:r>
            <a:endParaRPr lang="en-US" sz="130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23485" y="3060998"/>
            <a:ext cx="248041" cy="248047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1198830" y="3052862"/>
            <a:ext cx="4695311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Забыть </a:t>
            </a:r>
            <a:r>
              <a:rPr lang="en-US" sz="13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необходимые данные</a:t>
            </a: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, которые потребуются позже</a:t>
            </a:r>
            <a:endParaRPr lang="en-US" sz="1300" dirty="0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23485" y="3896023"/>
            <a:ext cx="248041" cy="248047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1198830" y="3887887"/>
            <a:ext cx="4695311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Неправильно построить </a:t>
            </a:r>
            <a:r>
              <a:rPr lang="en-US" sz="13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базу данных</a:t>
            </a: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— придётся переделывать</a:t>
            </a:r>
            <a:endParaRPr lang="en-US" sz="130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23485" y="4755952"/>
            <a:ext cx="248041" cy="248047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1198830" y="4747816"/>
            <a:ext cx="4695311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Неправильно определить </a:t>
            </a:r>
            <a:r>
              <a:rPr lang="en-US" sz="13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роли пользователей</a:t>
            </a:r>
            <a:endParaRPr lang="en-US" sz="1300" dirty="0"/>
          </a:p>
        </p:txBody>
      </p:sp>
      <p:pic>
        <p:nvPicPr>
          <p:cNvPr id="12" name="Image 4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23485" y="5590977"/>
            <a:ext cx="248041" cy="248047"/>
          </a:xfrm>
          <a:prstGeom prst="rect">
            <a:avLst/>
          </a:prstGeom>
        </p:spPr>
      </p:pic>
      <p:sp>
        <p:nvSpPr>
          <p:cNvPr id="13" name="Text 6"/>
          <p:cNvSpPr/>
          <p:nvPr/>
        </p:nvSpPr>
        <p:spPr>
          <a:xfrm>
            <a:off x="1198830" y="5582841"/>
            <a:ext cx="4695311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Создать </a:t>
            </a:r>
            <a:r>
              <a:rPr lang="en-US" sz="13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противоречивую систему</a:t>
            </a: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, которая не решает реальную проблему</a:t>
            </a:r>
            <a:endParaRPr lang="en-US" sz="1300" dirty="0"/>
          </a:p>
        </p:txBody>
      </p:sp>
      <p:sp>
        <p:nvSpPr>
          <p:cNvPr id="14" name="Shape 7"/>
          <p:cNvSpPr/>
          <p:nvPr/>
        </p:nvSpPr>
        <p:spPr>
          <a:xfrm>
            <a:off x="6184844" y="1324670"/>
            <a:ext cx="5470785" cy="4973439"/>
          </a:xfrm>
          <a:prstGeom prst="roundRect">
            <a:avLst>
              <a:gd name="adj" fmla="val 2394"/>
            </a:avLst>
          </a:prstGeom>
          <a:solidFill>
            <a:srgbClr val="1B1B27">
              <a:alpha val="95000"/>
            </a:srgbClr>
          </a:solidFill>
          <a:ln/>
        </p:spPr>
      </p:sp>
      <p:sp>
        <p:nvSpPr>
          <p:cNvPr id="15" name="Text 8"/>
          <p:cNvSpPr/>
          <p:nvPr/>
        </p:nvSpPr>
        <p:spPr>
          <a:xfrm>
            <a:off x="6350139" y="1489968"/>
            <a:ext cx="5140196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Главная задача анализа</a:t>
            </a:r>
            <a:endParaRPr lang="en-US" sz="1600" dirty="0"/>
          </a:p>
        </p:txBody>
      </p:sp>
      <p:sp>
        <p:nvSpPr>
          <p:cNvPr id="16" name="Text 9"/>
          <p:cNvSpPr/>
          <p:nvPr/>
        </p:nvSpPr>
        <p:spPr>
          <a:xfrm>
            <a:off x="6350139" y="1913731"/>
            <a:ext cx="5140196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Понять реальную деятельность организации </a:t>
            </a:r>
            <a:r>
              <a:rPr lang="en-US" sz="1300" b="1" dirty="0">
                <a:solidFill>
                  <a:srgbClr val="FFFFFF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до начала проектирования</a:t>
            </a:r>
            <a:r>
              <a:rPr lang="en-US" sz="13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.</a:t>
            </a:r>
            <a:endParaRPr lang="en-US" sz="1300" dirty="0"/>
          </a:p>
        </p:txBody>
      </p:sp>
      <p:sp>
        <p:nvSpPr>
          <p:cNvPr id="17" name="Shape 10"/>
          <p:cNvSpPr/>
          <p:nvPr/>
        </p:nvSpPr>
        <p:spPr>
          <a:xfrm>
            <a:off x="6350139" y="2670274"/>
            <a:ext cx="5140196" cy="19050"/>
          </a:xfrm>
          <a:prstGeom prst="roundRect">
            <a:avLst>
              <a:gd name="adj" fmla="val 49999"/>
            </a:avLst>
          </a:prstGeom>
          <a:solidFill>
            <a:srgbClr val="FFFFFF">
              <a:alpha val="50000"/>
            </a:srgbClr>
          </a:solidFill>
          <a:ln/>
        </p:spPr>
      </p:sp>
      <p:sp>
        <p:nvSpPr>
          <p:cNvPr id="18" name="Text 11"/>
          <p:cNvSpPr/>
          <p:nvPr/>
        </p:nvSpPr>
        <p:spPr>
          <a:xfrm>
            <a:off x="6350139" y="2916634"/>
            <a:ext cx="5140196" cy="12072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spcAft>
                <a:spcPts val="1150"/>
              </a:spcAft>
              <a:buNone/>
            </a:pPr>
            <a:r>
              <a:rPr lang="en-US" sz="13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Анализ предметной области — это не формальность, а </a:t>
            </a:r>
            <a:r>
              <a:rPr lang="en-US" sz="1300" b="1" dirty="0">
                <a:solidFill>
                  <a:srgbClr val="FFFFFF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основа всей дальнейшей работы</a:t>
            </a:r>
            <a:r>
              <a:rPr lang="en-US" sz="13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.</a:t>
            </a:r>
            <a:endParaRPr lang="en-US" sz="1300" dirty="0"/>
          </a:p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Каждый час, потраченный на анализ, экономит дни переделок на этапе разработки.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383506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Что нужно изучить при анализе</a:t>
            </a:r>
            <a:endParaRPr lang="en-US" sz="3250" dirty="0"/>
          </a:p>
        </p:txBody>
      </p:sp>
      <p:sp>
        <p:nvSpPr>
          <p:cNvPr id="3" name="Text 1"/>
          <p:cNvSpPr/>
          <p:nvPr/>
        </p:nvSpPr>
        <p:spPr>
          <a:xfrm>
            <a:off x="661475" y="2230934"/>
            <a:ext cx="10868745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При анализе предметной области необходимо исследовать следующие элементы. Каждый из них превратится в конкретный раздел технического задания: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682112" y="2937966"/>
            <a:ext cx="371962" cy="429915"/>
          </a:xfrm>
          <a:prstGeom prst="roundRect">
            <a:avLst>
              <a:gd name="adj" fmla="val 12291"/>
            </a:avLst>
          </a:prstGeom>
          <a:solidFill>
            <a:srgbClr val="DFDFE0"/>
          </a:solidFill>
          <a:ln/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4759" y="3060105"/>
            <a:ext cx="206667" cy="165298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281577" y="2946202"/>
            <a:ext cx="4710888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Проблемы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1281577" y="3303885"/>
            <a:ext cx="4710888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Что не работает в существующем процессе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6219769" y="2937966"/>
            <a:ext cx="371962" cy="429915"/>
          </a:xfrm>
          <a:prstGeom prst="roundRect">
            <a:avLst>
              <a:gd name="adj" fmla="val 12291"/>
            </a:avLst>
          </a:prstGeom>
          <a:solidFill>
            <a:srgbClr val="DFDFE0"/>
          </a:solidFill>
          <a:ln/>
        </p:spPr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2416" y="3060105"/>
            <a:ext cx="206667" cy="165298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6819233" y="2946202"/>
            <a:ext cx="4710987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Пользователи</a:t>
            </a:r>
            <a:endParaRPr lang="en-US" sz="1600" dirty="0"/>
          </a:p>
        </p:txBody>
      </p:sp>
      <p:sp>
        <p:nvSpPr>
          <p:cNvPr id="11" name="Text 7"/>
          <p:cNvSpPr/>
          <p:nvPr/>
        </p:nvSpPr>
        <p:spPr>
          <a:xfrm>
            <a:off x="6819233" y="3303885"/>
            <a:ext cx="4710987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Кто будет работать с системой</a:t>
            </a:r>
            <a:endParaRPr lang="en-US" sz="1300" dirty="0"/>
          </a:p>
        </p:txBody>
      </p:sp>
      <p:sp>
        <p:nvSpPr>
          <p:cNvPr id="12" name="Shape 8"/>
          <p:cNvSpPr/>
          <p:nvPr/>
        </p:nvSpPr>
        <p:spPr>
          <a:xfrm>
            <a:off x="682112" y="3890963"/>
            <a:ext cx="371962" cy="429915"/>
          </a:xfrm>
          <a:prstGeom prst="roundRect">
            <a:avLst>
              <a:gd name="adj" fmla="val 12291"/>
            </a:avLst>
          </a:prstGeom>
          <a:solidFill>
            <a:srgbClr val="DFDFE0"/>
          </a:solidFill>
          <a:ln/>
        </p:spPr>
      </p:sp>
      <p:pic>
        <p:nvPicPr>
          <p:cNvPr id="13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4759" y="4013101"/>
            <a:ext cx="206667" cy="165298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1281577" y="3899198"/>
            <a:ext cx="4710888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Процессы</a:t>
            </a:r>
            <a:endParaRPr lang="en-US" sz="1600" dirty="0"/>
          </a:p>
        </p:txBody>
      </p:sp>
      <p:sp>
        <p:nvSpPr>
          <p:cNvPr id="15" name="Text 10"/>
          <p:cNvSpPr/>
          <p:nvPr/>
        </p:nvSpPr>
        <p:spPr>
          <a:xfrm>
            <a:off x="1281577" y="4256881"/>
            <a:ext cx="4710888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Какие действия выполняются в организации</a:t>
            </a:r>
            <a:endParaRPr lang="en-US" sz="1300" dirty="0"/>
          </a:p>
        </p:txBody>
      </p:sp>
      <p:sp>
        <p:nvSpPr>
          <p:cNvPr id="16" name="Shape 11"/>
          <p:cNvSpPr/>
          <p:nvPr/>
        </p:nvSpPr>
        <p:spPr>
          <a:xfrm>
            <a:off x="6219769" y="3890963"/>
            <a:ext cx="371962" cy="429915"/>
          </a:xfrm>
          <a:prstGeom prst="roundRect">
            <a:avLst>
              <a:gd name="adj" fmla="val 12291"/>
            </a:avLst>
          </a:prstGeom>
          <a:solidFill>
            <a:srgbClr val="DFDFE0"/>
          </a:solidFill>
          <a:ln/>
        </p:spPr>
      </p:sp>
      <p:pic>
        <p:nvPicPr>
          <p:cNvPr id="17" name="Image 3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2416" y="4013101"/>
            <a:ext cx="206667" cy="165298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6819233" y="3899198"/>
            <a:ext cx="4710987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Объекты</a:t>
            </a:r>
            <a:endParaRPr lang="en-US" sz="1600" dirty="0"/>
          </a:p>
        </p:txBody>
      </p:sp>
      <p:sp>
        <p:nvSpPr>
          <p:cNvPr id="19" name="Text 13"/>
          <p:cNvSpPr/>
          <p:nvPr/>
        </p:nvSpPr>
        <p:spPr>
          <a:xfrm>
            <a:off x="6819233" y="4256881"/>
            <a:ext cx="4710987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О чём нужно хранить информацию</a:t>
            </a:r>
            <a:endParaRPr lang="en-US" sz="1300" dirty="0"/>
          </a:p>
        </p:txBody>
      </p:sp>
      <p:sp>
        <p:nvSpPr>
          <p:cNvPr id="20" name="Shape 14"/>
          <p:cNvSpPr/>
          <p:nvPr/>
        </p:nvSpPr>
        <p:spPr>
          <a:xfrm>
            <a:off x="682112" y="4843959"/>
            <a:ext cx="371962" cy="429915"/>
          </a:xfrm>
          <a:prstGeom prst="roundRect">
            <a:avLst>
              <a:gd name="adj" fmla="val 12291"/>
            </a:avLst>
          </a:prstGeom>
          <a:solidFill>
            <a:srgbClr val="DFDFE0"/>
          </a:solidFill>
          <a:ln/>
        </p:spPr>
      </p:sp>
      <p:pic>
        <p:nvPicPr>
          <p:cNvPr id="21" name="Image 4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4759" y="4966097"/>
            <a:ext cx="206667" cy="165298"/>
          </a:xfrm>
          <a:prstGeom prst="rect">
            <a:avLst/>
          </a:prstGeom>
        </p:spPr>
      </p:pic>
      <p:sp>
        <p:nvSpPr>
          <p:cNvPr id="22" name="Text 15"/>
          <p:cNvSpPr/>
          <p:nvPr/>
        </p:nvSpPr>
        <p:spPr>
          <a:xfrm>
            <a:off x="1281577" y="4852194"/>
            <a:ext cx="4710888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Данные</a:t>
            </a:r>
            <a:endParaRPr lang="en-US" sz="1600" dirty="0"/>
          </a:p>
        </p:txBody>
      </p:sp>
      <p:sp>
        <p:nvSpPr>
          <p:cNvPr id="23" name="Text 16"/>
          <p:cNvSpPr/>
          <p:nvPr/>
        </p:nvSpPr>
        <p:spPr>
          <a:xfrm>
            <a:off x="1281577" y="5209877"/>
            <a:ext cx="4710888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Какие именно сведения важны</a:t>
            </a:r>
            <a:endParaRPr lang="en-US" sz="1300" dirty="0"/>
          </a:p>
        </p:txBody>
      </p:sp>
      <p:sp>
        <p:nvSpPr>
          <p:cNvPr id="24" name="Shape 17"/>
          <p:cNvSpPr/>
          <p:nvPr/>
        </p:nvSpPr>
        <p:spPr>
          <a:xfrm>
            <a:off x="6219769" y="4843959"/>
            <a:ext cx="371962" cy="429915"/>
          </a:xfrm>
          <a:prstGeom prst="roundRect">
            <a:avLst>
              <a:gd name="adj" fmla="val 12291"/>
            </a:avLst>
          </a:prstGeom>
          <a:solidFill>
            <a:srgbClr val="DFDFE0"/>
          </a:solidFill>
          <a:ln/>
        </p:spPr>
      </p:sp>
      <p:pic>
        <p:nvPicPr>
          <p:cNvPr id="25" name="Image 5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2416" y="4966097"/>
            <a:ext cx="206667" cy="165298"/>
          </a:xfrm>
          <a:prstGeom prst="rect">
            <a:avLst/>
          </a:prstGeom>
        </p:spPr>
      </p:pic>
      <p:sp>
        <p:nvSpPr>
          <p:cNvPr id="26" name="Text 18"/>
          <p:cNvSpPr/>
          <p:nvPr/>
        </p:nvSpPr>
        <p:spPr>
          <a:xfrm>
            <a:off x="6819233" y="4852194"/>
            <a:ext cx="4710987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Правила и ограничения</a:t>
            </a:r>
            <a:endParaRPr lang="en-US" sz="1600" dirty="0"/>
          </a:p>
        </p:txBody>
      </p:sp>
      <p:sp>
        <p:nvSpPr>
          <p:cNvPr id="27" name="Text 19"/>
          <p:cNvSpPr/>
          <p:nvPr/>
        </p:nvSpPr>
        <p:spPr>
          <a:xfrm>
            <a:off x="6819233" y="5209877"/>
            <a:ext cx="4710987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Условия, технологические и бюджетные ограничения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285379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Проблема автоматизации</a:t>
            </a:r>
            <a:endParaRPr lang="en-US" sz="3250" dirty="0"/>
          </a:p>
        </p:txBody>
      </p:sp>
      <p:sp>
        <p:nvSpPr>
          <p:cNvPr id="3" name="Text 1"/>
          <p:cNvSpPr/>
          <p:nvPr/>
        </p:nvSpPr>
        <p:spPr>
          <a:xfrm>
            <a:off x="909516" y="2385020"/>
            <a:ext cx="4984625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Проблема автоматизации</a:t>
            </a: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— недостаток существующего процесса, который предполагается устранить или уменьшить с помощью информационной системы.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661475" y="2236192"/>
            <a:ext cx="19050" cy="1091505"/>
          </a:xfrm>
          <a:prstGeom prst="roundRect">
            <a:avLst>
              <a:gd name="adj" fmla="val 49999"/>
            </a:avLst>
          </a:prstGeom>
          <a:solidFill>
            <a:srgbClr val="1B1B27"/>
          </a:solidFill>
          <a:ln/>
        </p:spPr>
      </p:sp>
      <p:sp>
        <p:nvSpPr>
          <p:cNvPr id="5" name="Text 3"/>
          <p:cNvSpPr/>
          <p:nvPr/>
        </p:nvSpPr>
        <p:spPr>
          <a:xfrm>
            <a:off x="661475" y="3513733"/>
            <a:ext cx="5232666" cy="10584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Важно: проблема должна быть </a:t>
            </a:r>
            <a:r>
              <a:rPr lang="en-US" sz="13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реальной и конкретной</a:t>
            </a: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. Нельзя разрабатывать систему «просто так» — каждая функция должна решать реальную проблему или обеспечивать работу предметной области.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6184844" y="2050157"/>
            <a:ext cx="5470785" cy="3522365"/>
          </a:xfrm>
          <a:prstGeom prst="roundRect">
            <a:avLst>
              <a:gd name="adj" fmla="val 3381"/>
            </a:avLst>
          </a:prstGeom>
          <a:solidFill>
            <a:srgbClr val="1B1B27">
              <a:alpha val="95000"/>
            </a:srgbClr>
          </a:solidFill>
          <a:ln/>
        </p:spPr>
      </p:sp>
      <p:sp>
        <p:nvSpPr>
          <p:cNvPr id="7" name="Text 5"/>
          <p:cNvSpPr/>
          <p:nvPr/>
        </p:nvSpPr>
        <p:spPr>
          <a:xfrm>
            <a:off x="6350139" y="2215455"/>
            <a:ext cx="5140196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CertControl: цепочка проблемы</a:t>
            </a:r>
            <a:endParaRPr lang="en-US" sz="1600" dirty="0"/>
          </a:p>
        </p:txBody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331089" y="2640905"/>
            <a:ext cx="5159246" cy="72648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6553532" y="2659955"/>
            <a:ext cx="4936803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Проблема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6553532" y="3083719"/>
            <a:ext cx="4936803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Сертификаты хранятся в разных Excel-файлах</a:t>
            </a:r>
            <a:endParaRPr lang="en-US" sz="1300" dirty="0"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331089" y="3659981"/>
            <a:ext cx="5159246" cy="72648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6553532" y="3679031"/>
            <a:ext cx="4936803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Следствие</a:t>
            </a:r>
            <a:endParaRPr lang="en-US" sz="1600" dirty="0"/>
          </a:p>
        </p:txBody>
      </p:sp>
      <p:sp>
        <p:nvSpPr>
          <p:cNvPr id="13" name="Text 9"/>
          <p:cNvSpPr/>
          <p:nvPr/>
        </p:nvSpPr>
        <p:spPr>
          <a:xfrm>
            <a:off x="6553532" y="4102795"/>
            <a:ext cx="4936803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Невозможно гарантировать актуальность информации</a:t>
            </a:r>
            <a:endParaRPr lang="en-US" sz="1300" dirty="0"/>
          </a:p>
        </p:txBody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331089" y="4679057"/>
            <a:ext cx="5159246" cy="726480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6553532" y="4698107"/>
            <a:ext cx="4936803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Решение</a:t>
            </a:r>
            <a:endParaRPr lang="en-US" sz="1600" dirty="0"/>
          </a:p>
        </p:txBody>
      </p:sp>
      <p:sp>
        <p:nvSpPr>
          <p:cNvPr id="16" name="Text 11"/>
          <p:cNvSpPr/>
          <p:nvPr/>
        </p:nvSpPr>
        <p:spPr>
          <a:xfrm>
            <a:off x="6553532" y="5121870"/>
            <a:ext cx="4936803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Единая база данных с централизованным доступом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848320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Проблема и решение</a:t>
            </a:r>
            <a:endParaRPr lang="en-US" sz="3250" dirty="0"/>
          </a:p>
        </p:txBody>
      </p:sp>
      <p:sp>
        <p:nvSpPr>
          <p:cNvPr id="3" name="Text 1"/>
          <p:cNvSpPr/>
          <p:nvPr/>
        </p:nvSpPr>
        <p:spPr>
          <a:xfrm>
            <a:off x="661475" y="1695748"/>
            <a:ext cx="11478330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Каждая функция будущей системы должна решать реальную проблему или обеспечивать работу предметной области.</a:t>
            </a:r>
            <a:endParaRPr lang="en-US" sz="1300" dirty="0"/>
          </a:p>
        </p:txBody>
      </p:sp>
      <p:graphicFrame>
        <p:nvGraphicFramePr>
          <p:cNvPr id="1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61475" y="2146399"/>
          <a:ext cx="9143771" cy="914400"/>
        </p:xfrm>
        <a:graphic>
          <a:graphicData uri="http://schemas.openxmlformats.org/drawingml/2006/table">
            <a:tbl>
              <a:tblPr/>
              <a:tblGrid>
                <a:gridCol w="54343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343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8917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Проблема</a:t>
                      </a:r>
                      <a:endParaRPr lang="en-US" sz="13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B1B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B2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Решение в CertControl</a:t>
                      </a:r>
                      <a:endParaRPr lang="en-US" sz="13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1B1B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B2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209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Разрозненные Excel-файлы</a:t>
                      </a:r>
                      <a:endParaRPr lang="en-US" sz="13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Единая база данных</a:t>
                      </a:r>
                      <a:endParaRPr lang="en-US" sz="13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209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Сложный ручной поиск</a:t>
                      </a:r>
                      <a:endParaRPr lang="en-US" sz="13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Автоматизированный поиск по параметрам</a:t>
                      </a:r>
                      <a:endParaRPr lang="en-US" sz="13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209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Просроченные сертификаты</a:t>
                      </a:r>
                      <a:endParaRPr lang="en-US" sz="13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Автоматический контроль дат</a:t>
                      </a:r>
                      <a:endParaRPr lang="en-US" sz="13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209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Нет истории изменений</a:t>
                      </a:r>
                      <a:endParaRPr lang="en-US" sz="13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Журнал аудита</a:t>
                      </a:r>
                      <a:endParaRPr lang="en-US" sz="13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209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Все имеют одинаковые права</a:t>
                      </a:r>
                      <a:endParaRPr lang="en-US" sz="13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Ролевая модель доступа</a:t>
                      </a:r>
                      <a:endParaRPr lang="en-US" sz="13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8209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Нет единого источника данных</a:t>
                      </a:r>
                      <a:endParaRPr lang="en-US" sz="13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Централизованная БД</a:t>
                      </a:r>
                      <a:endParaRPr lang="en-US" sz="13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78917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Сложно формировать отчёты</a:t>
                      </a:r>
                      <a:endParaRPr lang="en-US" sz="13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Встроенная отчётность</a:t>
                      </a:r>
                      <a:endParaRPr lang="en-US" sz="13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285379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Назначение информационной системы</a:t>
            </a:r>
            <a:endParaRPr lang="en-US" sz="3250" dirty="0"/>
          </a:p>
        </p:txBody>
      </p:sp>
      <p:sp>
        <p:nvSpPr>
          <p:cNvPr id="3" name="Text 1"/>
          <p:cNvSpPr/>
          <p:nvPr/>
        </p:nvSpPr>
        <p:spPr>
          <a:xfrm>
            <a:off x="661475" y="2215455"/>
            <a:ext cx="5796214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Что такое назначение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909516" y="2808784"/>
            <a:ext cx="6157758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Назначение отвечает на вопрос: </a:t>
            </a:r>
            <a:r>
              <a:rPr lang="en-US" sz="13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«Для чего используется система?»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661475" y="2659955"/>
            <a:ext cx="19050" cy="562273"/>
          </a:xfrm>
          <a:prstGeom prst="roundRect">
            <a:avLst>
              <a:gd name="adj" fmla="val 49999"/>
            </a:avLst>
          </a:prstGeom>
          <a:solidFill>
            <a:srgbClr val="1B1B27"/>
          </a:solidFill>
          <a:ln/>
        </p:spPr>
      </p:sp>
      <p:sp>
        <p:nvSpPr>
          <p:cNvPr id="6" name="Text 4"/>
          <p:cNvSpPr/>
          <p:nvPr/>
        </p:nvSpPr>
        <p:spPr>
          <a:xfrm>
            <a:off x="661475" y="3408263"/>
            <a:ext cx="5796214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Назначение формулируется кратко и однозначно — это основа всего технического задания.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661475" y="4164806"/>
            <a:ext cx="5796214" cy="19050"/>
          </a:xfrm>
          <a:prstGeom prst="roundRect">
            <a:avLst>
              <a:gd name="adj" fmla="val 49999"/>
            </a:avLst>
          </a:prstGeom>
          <a:solidFill>
            <a:srgbClr val="3C3939">
              <a:alpha val="50000"/>
            </a:srgbClr>
          </a:solidFill>
          <a:ln/>
        </p:spPr>
      </p:sp>
      <p:sp>
        <p:nvSpPr>
          <p:cNvPr id="8" name="Text 6"/>
          <p:cNvSpPr/>
          <p:nvPr/>
        </p:nvSpPr>
        <p:spPr>
          <a:xfrm>
            <a:off x="661475" y="4411166"/>
            <a:ext cx="5796214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Назначение CertControl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661475" y="4834930"/>
            <a:ext cx="5796214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CertControl предназначена для </a:t>
            </a:r>
            <a:r>
              <a:rPr lang="en-US" sz="13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централизованного учёта цифровых сертификатов</a:t>
            </a: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организации и </a:t>
            </a:r>
            <a:r>
              <a:rPr lang="en-US" sz="13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контроля сроков их действия</a:t>
            </a: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6748393" y="2050157"/>
            <a:ext cx="4907137" cy="3522365"/>
          </a:xfrm>
          <a:prstGeom prst="roundRect">
            <a:avLst>
              <a:gd name="adj" fmla="val 3381"/>
            </a:avLst>
          </a:prstGeom>
          <a:solidFill>
            <a:srgbClr val="1B1B27">
              <a:alpha val="95000"/>
            </a:srgbClr>
          </a:solidFill>
          <a:ln/>
        </p:spPr>
      </p:sp>
      <p:sp>
        <p:nvSpPr>
          <p:cNvPr id="11" name="Text 9"/>
          <p:cNvSpPr/>
          <p:nvPr/>
        </p:nvSpPr>
        <p:spPr>
          <a:xfrm>
            <a:off x="6913687" y="2215455"/>
            <a:ext cx="4576549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Ключевые характеристики</a:t>
            </a:r>
            <a:endParaRPr lang="en-US" sz="1600" dirty="0"/>
          </a:p>
        </p:txBody>
      </p:sp>
      <p:pic>
        <p:nvPicPr>
          <p:cNvPr id="12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894638" y="2640905"/>
            <a:ext cx="4595598" cy="726480"/>
          </a:xfrm>
          <a:prstGeom prst="rect">
            <a:avLst/>
          </a:prstGeom>
        </p:spPr>
      </p:pic>
      <p:sp>
        <p:nvSpPr>
          <p:cNvPr id="13" name="Text 10"/>
          <p:cNvSpPr/>
          <p:nvPr/>
        </p:nvSpPr>
        <p:spPr>
          <a:xfrm>
            <a:off x="7117081" y="2659955"/>
            <a:ext cx="4373155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Кто использует</a:t>
            </a:r>
            <a:endParaRPr lang="en-US" sz="1600" dirty="0"/>
          </a:p>
        </p:txBody>
      </p:sp>
      <p:sp>
        <p:nvSpPr>
          <p:cNvPr id="14" name="Text 11"/>
          <p:cNvSpPr/>
          <p:nvPr/>
        </p:nvSpPr>
        <p:spPr>
          <a:xfrm>
            <a:off x="7117081" y="3083719"/>
            <a:ext cx="4373155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Сотрудники ООО «ИнфоТех»</a:t>
            </a:r>
            <a:endParaRPr lang="en-US" sz="1300" dirty="0"/>
          </a:p>
        </p:txBody>
      </p:sp>
      <p:pic>
        <p:nvPicPr>
          <p:cNvPr id="15" name="Image 1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894638" y="3659981"/>
            <a:ext cx="4595598" cy="726480"/>
          </a:xfrm>
          <a:prstGeom prst="rect">
            <a:avLst/>
          </a:prstGeom>
        </p:spPr>
      </p:pic>
      <p:sp>
        <p:nvSpPr>
          <p:cNvPr id="16" name="Text 12"/>
          <p:cNvSpPr/>
          <p:nvPr/>
        </p:nvSpPr>
        <p:spPr>
          <a:xfrm>
            <a:off x="7117081" y="3679031"/>
            <a:ext cx="4373155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Что хранит</a:t>
            </a:r>
            <a:endParaRPr lang="en-US" sz="1600" dirty="0"/>
          </a:p>
        </p:txBody>
      </p:sp>
      <p:sp>
        <p:nvSpPr>
          <p:cNvPr id="17" name="Text 13"/>
          <p:cNvSpPr/>
          <p:nvPr/>
        </p:nvSpPr>
        <p:spPr>
          <a:xfrm>
            <a:off x="7117081" y="4102795"/>
            <a:ext cx="4373155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Сведения о сертификатах, владельцах, серверах, ИС</a:t>
            </a:r>
            <a:endParaRPr lang="en-US" sz="1300" dirty="0"/>
          </a:p>
        </p:txBody>
      </p:sp>
      <p:pic>
        <p:nvPicPr>
          <p:cNvPr id="18" name="Image 2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894638" y="4679057"/>
            <a:ext cx="4595598" cy="726480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7117081" y="4698107"/>
            <a:ext cx="4373155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Что контролирует</a:t>
            </a:r>
            <a:endParaRPr lang="en-US" sz="1600" dirty="0"/>
          </a:p>
        </p:txBody>
      </p:sp>
      <p:sp>
        <p:nvSpPr>
          <p:cNvPr id="20" name="Text 15"/>
          <p:cNvSpPr/>
          <p:nvPr/>
        </p:nvSpPr>
        <p:spPr>
          <a:xfrm>
            <a:off x="7117081" y="5121870"/>
            <a:ext cx="4373155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Сроки действия, статусы, изменения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193105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Цель разработки</a:t>
            </a:r>
            <a:endParaRPr lang="en-US" sz="3250" dirty="0"/>
          </a:p>
        </p:txBody>
      </p:sp>
      <p:sp>
        <p:nvSpPr>
          <p:cNvPr id="3" name="Text 1"/>
          <p:cNvSpPr/>
          <p:nvPr/>
        </p:nvSpPr>
        <p:spPr>
          <a:xfrm>
            <a:off x="661475" y="2040533"/>
            <a:ext cx="11478330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Важно различать </a:t>
            </a:r>
            <a:r>
              <a:rPr lang="en-US" sz="13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назначение</a:t>
            </a: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и </a:t>
            </a:r>
            <a:r>
              <a:rPr lang="en-US" sz="13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цель разработки</a:t>
            </a: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: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661475" y="2491184"/>
            <a:ext cx="10868745" cy="1230213"/>
          </a:xfrm>
          <a:prstGeom prst="roundRect">
            <a:avLst>
              <a:gd name="adj" fmla="val 5647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67825" y="2497534"/>
            <a:ext cx="5428023" cy="1217513"/>
          </a:xfrm>
          <a:custGeom>
            <a:avLst/>
            <a:gdLst/>
            <a:ahLst/>
            <a:cxnLst/>
            <a:rect l="l" t="t" r="r" b="b"/>
            <a:pathLst>
              <a:path w="5428023" h="1217513">
                <a:moveTo>
                  <a:pt x="57887" y="0"/>
                </a:moveTo>
                <a:lnTo>
                  <a:pt x="5428023" y="0"/>
                </a:lnTo>
                <a:lnTo>
                  <a:pt x="5428023" y="1217513"/>
                </a:lnTo>
                <a:lnTo>
                  <a:pt x="57887" y="1217513"/>
                </a:lnTo>
                <a:arcTo wR="57887" hR="57888" stAng="5400000" swAng="5400000"/>
                <a:lnTo>
                  <a:pt x="0" y="57888"/>
                </a:lnTo>
                <a:arcTo wR="57887" hR="57888" stAng="10800000" swAng="5400000"/>
                <a:close/>
              </a:path>
            </a:pathLst>
          </a:custGeom>
          <a:solidFill>
            <a:srgbClr val="E1E1EA"/>
          </a:solidFill>
          <a:ln/>
        </p:spPr>
      </p:sp>
      <p:sp>
        <p:nvSpPr>
          <p:cNvPr id="6" name="Text 4"/>
          <p:cNvSpPr/>
          <p:nvPr/>
        </p:nvSpPr>
        <p:spPr>
          <a:xfrm>
            <a:off x="833119" y="2662833"/>
            <a:ext cx="5097434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Назначение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33119" y="3020516"/>
            <a:ext cx="5097434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Для чего </a:t>
            </a:r>
            <a:r>
              <a:rPr lang="en-US" sz="13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используется</a:t>
            </a: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система — описывает применение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095848" y="2497534"/>
            <a:ext cx="5428023" cy="1217513"/>
          </a:xfrm>
          <a:custGeom>
            <a:avLst/>
            <a:gdLst/>
            <a:ahLst/>
            <a:cxnLst/>
            <a:rect l="l" t="t" r="r" b="b"/>
            <a:pathLst>
              <a:path w="5428023" h="1217513">
                <a:moveTo>
                  <a:pt x="0" y="0"/>
                </a:moveTo>
                <a:lnTo>
                  <a:pt x="5370136" y="0"/>
                </a:lnTo>
                <a:arcTo wR="57887" hR="57888" stAng="16200000" swAng="5400000"/>
                <a:lnTo>
                  <a:pt x="5428023" y="1159625"/>
                </a:lnTo>
                <a:arcTo wR="57887" hR="57888" stAng="0" swAng="5400000"/>
                <a:lnTo>
                  <a:pt x="0" y="1217513"/>
                </a:lnTo>
                <a:lnTo>
                  <a:pt x="0" y="0"/>
                </a:lnTo>
                <a:close/>
              </a:path>
            </a:pathLst>
          </a:custGeom>
          <a:solidFill>
            <a:srgbClr val="E1E1EA"/>
          </a:solidFill>
          <a:ln/>
        </p:spPr>
      </p:sp>
      <p:sp>
        <p:nvSpPr>
          <p:cNvPr id="9" name="Shape 7"/>
          <p:cNvSpPr/>
          <p:nvPr/>
        </p:nvSpPr>
        <p:spPr>
          <a:xfrm>
            <a:off x="6095848" y="2497534"/>
            <a:ext cx="19050" cy="1217513"/>
          </a:xfrm>
          <a:prstGeom prst="roundRect">
            <a:avLst>
              <a:gd name="adj" fmla="val 49999"/>
            </a:avLst>
          </a:prstGeom>
          <a:solidFill>
            <a:srgbClr val="C7C7D0"/>
          </a:solidFill>
          <a:ln/>
        </p:spPr>
      </p:sp>
      <p:sp>
        <p:nvSpPr>
          <p:cNvPr id="10" name="Text 8"/>
          <p:cNvSpPr/>
          <p:nvPr/>
        </p:nvSpPr>
        <p:spPr>
          <a:xfrm>
            <a:off x="6261142" y="2662833"/>
            <a:ext cx="5097434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Цель разработки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261142" y="3020516"/>
            <a:ext cx="5097434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Какой </a:t>
            </a:r>
            <a:r>
              <a:rPr lang="en-US" sz="13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результат</a:t>
            </a: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необходимо получить после создания системы — описывает итог работы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661475" y="3948708"/>
            <a:ext cx="10868745" cy="19050"/>
          </a:xfrm>
          <a:prstGeom prst="roundRect">
            <a:avLst>
              <a:gd name="adj" fmla="val 49999"/>
            </a:avLst>
          </a:prstGeom>
          <a:solidFill>
            <a:srgbClr val="3C3939">
              <a:alpha val="50000"/>
            </a:srgbClr>
          </a:solidFill>
          <a:ln/>
        </p:spPr>
      </p:sp>
      <p:sp>
        <p:nvSpPr>
          <p:cNvPr id="13" name="Text 11"/>
          <p:cNvSpPr/>
          <p:nvPr/>
        </p:nvSpPr>
        <p:spPr>
          <a:xfrm>
            <a:off x="661475" y="4257080"/>
            <a:ext cx="10868745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Цель разработки CertControl: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909516" y="4949627"/>
            <a:ext cx="10620705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Создать информационную систему для </a:t>
            </a:r>
            <a:r>
              <a:rPr lang="en-US" sz="13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централизованного учёта</a:t>
            </a: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и </a:t>
            </a:r>
            <a:r>
              <a:rPr lang="en-US" sz="13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автоматизированного контроля сроков действия</a:t>
            </a: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сертификатов организации, обеспечивающую разграничение прав доступа и ведение журнала изменений.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661475" y="4763591"/>
            <a:ext cx="19050" cy="901303"/>
          </a:xfrm>
          <a:prstGeom prst="roundRect">
            <a:avLst>
              <a:gd name="adj" fmla="val 49999"/>
            </a:avLst>
          </a:prstGeom>
          <a:solidFill>
            <a:srgbClr val="1B1B27"/>
          </a:solidFill>
          <a:ln/>
        </p:spPr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244302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Заинтересованные лица (Stakeholders)</a:t>
            </a:r>
            <a:endParaRPr lang="en-US" sz="3250" dirty="0"/>
          </a:p>
        </p:txBody>
      </p:sp>
      <p:sp>
        <p:nvSpPr>
          <p:cNvPr id="3" name="Text 1"/>
          <p:cNvSpPr/>
          <p:nvPr/>
        </p:nvSpPr>
        <p:spPr>
          <a:xfrm>
            <a:off x="909516" y="2343944"/>
            <a:ext cx="4420978" cy="10584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Заинтересованное лицо (stakeholder)</a:t>
            </a: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— человек, группа или организация, заинтересованные в работе информационной системы или влияющие на требования к ней.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661475" y="2195116"/>
            <a:ext cx="19050" cy="1356122"/>
          </a:xfrm>
          <a:prstGeom prst="roundRect">
            <a:avLst>
              <a:gd name="adj" fmla="val 49999"/>
            </a:avLst>
          </a:prstGeom>
          <a:solidFill>
            <a:srgbClr val="1B1B27"/>
          </a:solidFill>
          <a:ln/>
        </p:spPr>
      </p:sp>
      <p:sp>
        <p:nvSpPr>
          <p:cNvPr id="5" name="Text 3"/>
          <p:cNvSpPr/>
          <p:nvPr/>
        </p:nvSpPr>
        <p:spPr>
          <a:xfrm>
            <a:off x="661475" y="3737273"/>
            <a:ext cx="4669018" cy="14719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spcAft>
                <a:spcPts val="1150"/>
              </a:spcAft>
              <a:buNone/>
            </a:pP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Простыми словами: это все, кому важно, как работает система.</a:t>
            </a:r>
            <a:endParaRPr lang="en-US" sz="1300" dirty="0"/>
          </a:p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Разные заинтересованные лица предъявляют </a:t>
            </a:r>
            <a:r>
              <a:rPr lang="en-US" sz="13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разные требования</a:t>
            </a: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к системе. Учёт всех stakeholders — обязательный этап анализа.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5740256" y="2174379"/>
            <a:ext cx="5796214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Stakeholders CertControl</a:t>
            </a:r>
            <a:endParaRPr lang="en-US" sz="1600" dirty="0"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40256" y="2618879"/>
            <a:ext cx="2815460" cy="1321693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6000798" y="2803227"/>
            <a:ext cx="2370574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Администратор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6000798" y="3226991"/>
            <a:ext cx="2370574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Управляет системой и пользователями</a:t>
            </a:r>
            <a:endParaRPr lang="en-US" sz="1300" dirty="0"/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721011" y="2618879"/>
            <a:ext cx="2815460" cy="1321693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8981553" y="2803227"/>
            <a:ext cx="2370574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Специалист ИБ</a:t>
            </a:r>
            <a:endParaRPr lang="en-US" sz="1600" dirty="0"/>
          </a:p>
        </p:txBody>
      </p:sp>
      <p:sp>
        <p:nvSpPr>
          <p:cNvPr id="12" name="Text 8"/>
          <p:cNvSpPr/>
          <p:nvPr/>
        </p:nvSpPr>
        <p:spPr>
          <a:xfrm>
            <a:off x="8981553" y="3226991"/>
            <a:ext cx="2370574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Контролирует сертификаты и безопасность</a:t>
            </a:r>
            <a:endParaRPr lang="en-US" sz="1300" dirty="0"/>
          </a:p>
        </p:txBody>
      </p:sp>
      <p:pic>
        <p:nvPicPr>
          <p:cNvPr id="13" name="Image 2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40256" y="4105870"/>
            <a:ext cx="2815460" cy="1321693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6000798" y="4290219"/>
            <a:ext cx="2370574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Оператор</a:t>
            </a:r>
            <a:endParaRPr lang="en-US" sz="1600" dirty="0"/>
          </a:p>
        </p:txBody>
      </p:sp>
      <p:sp>
        <p:nvSpPr>
          <p:cNvPr id="15" name="Text 10"/>
          <p:cNvSpPr/>
          <p:nvPr/>
        </p:nvSpPr>
        <p:spPr>
          <a:xfrm>
            <a:off x="6000798" y="4713982"/>
            <a:ext cx="2370574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Работает с данными о сертификатах</a:t>
            </a:r>
            <a:endParaRPr lang="en-US" sz="1300" dirty="0"/>
          </a:p>
        </p:txBody>
      </p:sp>
      <p:pic>
        <p:nvPicPr>
          <p:cNvPr id="16" name="Image 3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721011" y="4105870"/>
            <a:ext cx="2815460" cy="1321693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8981553" y="4290219"/>
            <a:ext cx="2370574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Руководитель</a:t>
            </a:r>
            <a:endParaRPr lang="en-US" sz="1600" dirty="0"/>
          </a:p>
        </p:txBody>
      </p:sp>
      <p:sp>
        <p:nvSpPr>
          <p:cNvPr id="18" name="Text 12"/>
          <p:cNvSpPr/>
          <p:nvPr/>
        </p:nvSpPr>
        <p:spPr>
          <a:xfrm>
            <a:off x="8981553" y="4713982"/>
            <a:ext cx="2370574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Просматривает отчёты и сводную информацию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909935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Пользователи CertControl</a:t>
            </a:r>
            <a:endParaRPr lang="en-US" sz="3250" dirty="0"/>
          </a:p>
        </p:txBody>
      </p:sp>
      <p:sp>
        <p:nvSpPr>
          <p:cNvPr id="3" name="Text 1"/>
          <p:cNvSpPr/>
          <p:nvPr/>
        </p:nvSpPr>
        <p:spPr>
          <a:xfrm>
            <a:off x="661475" y="1757362"/>
            <a:ext cx="10868745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Разные пользователи имеют </a:t>
            </a:r>
            <a:r>
              <a:rPr lang="en-US" sz="13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разные потребности и разные права доступа</a:t>
            </a: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. Это напрямую влияет на функциональные требования и ролевую модель системы.</a:t>
            </a:r>
            <a:endParaRPr lang="en-US" sz="1300" dirty="0"/>
          </a:p>
        </p:txBody>
      </p:sp>
      <p:graphicFrame>
        <p:nvGraphicFramePr>
          <p:cNvPr id="1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61475" y="2472630"/>
          <a:ext cx="9143771" cy="914400"/>
        </p:xfrm>
        <a:graphic>
          <a:graphicData uri="http://schemas.openxmlformats.org/drawingml/2006/table">
            <a:tbl>
              <a:tblPr/>
              <a:tblGrid>
                <a:gridCol w="21737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474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74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8917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Роль</a:t>
                      </a:r>
                      <a:endParaRPr lang="en-US" sz="13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B1B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B2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Основные задачи</a:t>
                      </a:r>
                      <a:endParaRPr lang="en-US" sz="13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1B1B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B1B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B2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Уровень доступа</a:t>
                      </a:r>
                      <a:endParaRPr lang="en-US" sz="13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1B1B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B2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4670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Администратор</a:t>
                      </a:r>
                      <a:endParaRPr lang="en-US" sz="13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Управление системой, пользователями, ролями, справочниками</a:t>
                      </a:r>
                      <a:endParaRPr lang="en-US" sz="13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Полный доступ</a:t>
                      </a:r>
                      <a:endParaRPr lang="en-US" sz="13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4670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Специалист ИБ</a:t>
                      </a:r>
                      <a:endParaRPr lang="en-US" sz="13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Контроль сертификатов, просмотр журнала аудита, отчёты по безопасности</a:t>
                      </a:r>
                      <a:endParaRPr lang="en-US" sz="13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Расширенный просмотр</a:t>
                      </a:r>
                      <a:endParaRPr lang="en-US" sz="13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4670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Оператор</a:t>
                      </a:r>
                      <a:endParaRPr lang="en-US" sz="13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Добавление, редактирование и просмотр сертификатов; работа с владельцами и серверами</a:t>
                      </a:r>
                      <a:endParaRPr lang="en-US" sz="13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Работа с данными</a:t>
                      </a:r>
                      <a:endParaRPr lang="en-US" sz="13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43527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Руководитель</a:t>
                      </a:r>
                      <a:endParaRPr lang="en-US" sz="13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Просмотр отчётов, сводной информации, статистики по сертификатам</a:t>
                      </a:r>
                      <a:endParaRPr lang="en-US" sz="13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Только чтение</a:t>
                      </a:r>
                      <a:endParaRPr lang="en-US" sz="13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802580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Что такое бизнес-процесс</a:t>
            </a:r>
            <a:endParaRPr lang="en-US" sz="3250" dirty="0"/>
          </a:p>
        </p:txBody>
      </p:sp>
      <p:sp>
        <p:nvSpPr>
          <p:cNvPr id="3" name="Text 1"/>
          <p:cNvSpPr/>
          <p:nvPr/>
        </p:nvSpPr>
        <p:spPr>
          <a:xfrm>
            <a:off x="909516" y="1902222"/>
            <a:ext cx="4984625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Бизнес-процесс</a:t>
            </a: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— последовательность связанных действий, выполняемых для получения определённого результата.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661475" y="1753394"/>
            <a:ext cx="19050" cy="826889"/>
          </a:xfrm>
          <a:prstGeom prst="roundRect">
            <a:avLst>
              <a:gd name="adj" fmla="val 49999"/>
            </a:avLst>
          </a:prstGeom>
          <a:solidFill>
            <a:srgbClr val="1B1B27"/>
          </a:solidFill>
          <a:ln/>
        </p:spPr>
      </p:sp>
      <p:sp>
        <p:nvSpPr>
          <p:cNvPr id="5" name="Text 3"/>
          <p:cNvSpPr/>
          <p:nvPr/>
        </p:nvSpPr>
        <p:spPr>
          <a:xfrm>
            <a:off x="661475" y="2766318"/>
            <a:ext cx="5232666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Термин «бизнес-процесс» не связан только с коммерческими организациями — он применяется в любой организации: колледже, больнице, государственном учреждении.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661475" y="3787477"/>
            <a:ext cx="5232666" cy="19050"/>
          </a:xfrm>
          <a:prstGeom prst="roundRect">
            <a:avLst>
              <a:gd name="adj" fmla="val 49999"/>
            </a:avLst>
          </a:prstGeom>
          <a:solidFill>
            <a:srgbClr val="3C3939">
              <a:alpha val="50000"/>
            </a:srgbClr>
          </a:solidFill>
          <a:ln/>
        </p:spPr>
      </p:sp>
      <p:sp>
        <p:nvSpPr>
          <p:cNvPr id="7" name="Text 5"/>
          <p:cNvSpPr/>
          <p:nvPr/>
        </p:nvSpPr>
        <p:spPr>
          <a:xfrm>
            <a:off x="661475" y="4033838"/>
            <a:ext cx="5232666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Изучение бизнес-процессов помогает определить </a:t>
            </a:r>
            <a:r>
              <a:rPr lang="en-US" sz="13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функции будущей системы</a:t>
            </a: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184844" y="1567359"/>
            <a:ext cx="5470785" cy="4488061"/>
          </a:xfrm>
          <a:prstGeom prst="roundRect">
            <a:avLst>
              <a:gd name="adj" fmla="val 2653"/>
            </a:avLst>
          </a:prstGeom>
          <a:solidFill>
            <a:srgbClr val="1B1B27">
              <a:alpha val="95000"/>
            </a:srgbClr>
          </a:solidFill>
          <a:ln/>
        </p:spPr>
      </p:sp>
      <p:sp>
        <p:nvSpPr>
          <p:cNvPr id="9" name="Text 7"/>
          <p:cNvSpPr/>
          <p:nvPr/>
        </p:nvSpPr>
        <p:spPr>
          <a:xfrm>
            <a:off x="6350139" y="1732657"/>
            <a:ext cx="5140196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Обязательные свойства процесса</a:t>
            </a:r>
            <a:endParaRPr lang="en-US" sz="1600" dirty="0"/>
          </a:p>
        </p:txBody>
      </p:sp>
      <p:pic>
        <p:nvPicPr>
          <p:cNvPr id="10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331089" y="2158107"/>
            <a:ext cx="5159246" cy="726480"/>
          </a:xfrm>
          <a:prstGeom prst="rect">
            <a:avLst/>
          </a:prstGeom>
        </p:spPr>
      </p:pic>
      <p:sp>
        <p:nvSpPr>
          <p:cNvPr id="11" name="Text 8"/>
          <p:cNvSpPr/>
          <p:nvPr/>
        </p:nvSpPr>
        <p:spPr>
          <a:xfrm>
            <a:off x="6553532" y="2177157"/>
            <a:ext cx="4936803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Начало и конец</a:t>
            </a:r>
            <a:endParaRPr lang="en-US" sz="1600" dirty="0"/>
          </a:p>
        </p:txBody>
      </p:sp>
      <p:sp>
        <p:nvSpPr>
          <p:cNvPr id="12" name="Text 9"/>
          <p:cNvSpPr/>
          <p:nvPr/>
        </p:nvSpPr>
        <p:spPr>
          <a:xfrm>
            <a:off x="6553532" y="2600920"/>
            <a:ext cx="4936803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Каждый бизнес-процесс имеет чёткие границы</a:t>
            </a:r>
            <a:endParaRPr lang="en-US" sz="1300" dirty="0"/>
          </a:p>
        </p:txBody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331089" y="3177183"/>
            <a:ext cx="5159246" cy="726480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6553532" y="3196233"/>
            <a:ext cx="4936803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Участник</a:t>
            </a:r>
            <a:endParaRPr lang="en-US" sz="1600" dirty="0"/>
          </a:p>
        </p:txBody>
      </p:sp>
      <p:sp>
        <p:nvSpPr>
          <p:cNvPr id="15" name="Text 11"/>
          <p:cNvSpPr/>
          <p:nvPr/>
        </p:nvSpPr>
        <p:spPr>
          <a:xfrm>
            <a:off x="6553532" y="3619996"/>
            <a:ext cx="4936803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Каждый процесс выполняется пользователем или системой</a:t>
            </a:r>
            <a:endParaRPr lang="en-US" sz="1300" dirty="0"/>
          </a:p>
        </p:txBody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331089" y="4196259"/>
            <a:ext cx="5159246" cy="726480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6553532" y="4215309"/>
            <a:ext cx="4936803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Результат</a:t>
            </a:r>
            <a:endParaRPr lang="en-US" sz="1600" dirty="0"/>
          </a:p>
        </p:txBody>
      </p:sp>
      <p:sp>
        <p:nvSpPr>
          <p:cNvPr id="18" name="Text 13"/>
          <p:cNvSpPr/>
          <p:nvPr/>
        </p:nvSpPr>
        <p:spPr>
          <a:xfrm>
            <a:off x="6553532" y="4639072"/>
            <a:ext cx="4936803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Каждый процесс даёт конкретный результат</a:t>
            </a:r>
            <a:endParaRPr lang="en-US" sz="1300" dirty="0"/>
          </a:p>
        </p:txBody>
      </p:sp>
      <p:sp>
        <p:nvSpPr>
          <p:cNvPr id="19" name="Shape 14"/>
          <p:cNvSpPr/>
          <p:nvPr/>
        </p:nvSpPr>
        <p:spPr>
          <a:xfrm>
            <a:off x="6350139" y="5130998"/>
            <a:ext cx="5140196" cy="19050"/>
          </a:xfrm>
          <a:prstGeom prst="roundRect">
            <a:avLst>
              <a:gd name="adj" fmla="val 49999"/>
            </a:avLst>
          </a:prstGeom>
          <a:solidFill>
            <a:srgbClr val="FFFFFF">
              <a:alpha val="50000"/>
            </a:srgbClr>
          </a:solidFill>
          <a:ln/>
        </p:spPr>
      </p:sp>
      <p:sp>
        <p:nvSpPr>
          <p:cNvPr id="20" name="Text 15"/>
          <p:cNvSpPr/>
          <p:nvPr/>
        </p:nvSpPr>
        <p:spPr>
          <a:xfrm>
            <a:off x="6350139" y="5377359"/>
            <a:ext cx="5140196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Пример:</a:t>
            </a:r>
            <a:r>
              <a:rPr lang="en-US" sz="13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регистрация нового сертификата в CertControl — это бизнес-процесс.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06909"/>
            <a:ext cx="10868745" cy="3472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1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Пример бизнес-процесса: регистрация сертификата</a:t>
            </a:r>
            <a:endParaRPr lang="en-US" sz="2150" dirty="0"/>
          </a:p>
        </p:txBody>
      </p:sp>
      <p:sp>
        <p:nvSpPr>
          <p:cNvPr id="3" name="Text 1"/>
          <p:cNvSpPr/>
          <p:nvPr/>
        </p:nvSpPr>
        <p:spPr>
          <a:xfrm>
            <a:off x="661475" y="1003498"/>
            <a:ext cx="11478330" cy="1486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1000"/>
              </a:lnSpc>
              <a:buNone/>
            </a:pPr>
            <a:r>
              <a:rPr lang="en-US" sz="8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Каждый этап процесса может породить будущую функцию программы:</a:t>
            </a:r>
            <a:endParaRPr lang="en-US" sz="850" dirty="0"/>
          </a:p>
        </p:txBody>
      </p:sp>
      <p:sp>
        <p:nvSpPr>
          <p:cNvPr id="4" name="Shape 2"/>
          <p:cNvSpPr/>
          <p:nvPr/>
        </p:nvSpPr>
        <p:spPr>
          <a:xfrm>
            <a:off x="661475" y="1236067"/>
            <a:ext cx="444489" cy="666750"/>
          </a:xfrm>
          <a:prstGeom prst="roundRect">
            <a:avLst>
              <a:gd name="adj" fmla="val 50000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00378" y="1465263"/>
            <a:ext cx="166683" cy="20835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3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1180574" y="1347192"/>
            <a:ext cx="10349646" cy="1736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0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Получение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1180574" y="1565573"/>
            <a:ext cx="10349646" cy="1486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1000"/>
              </a:lnSpc>
              <a:buNone/>
            </a:pPr>
            <a:r>
              <a:rPr lang="en-US" sz="8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Сертификат поступает в организацию</a:t>
            </a:r>
            <a:endParaRPr lang="en-US" sz="850" dirty="0"/>
          </a:p>
        </p:txBody>
      </p:sp>
      <p:sp>
        <p:nvSpPr>
          <p:cNvPr id="8" name="Shape 6"/>
          <p:cNvSpPr/>
          <p:nvPr/>
        </p:nvSpPr>
        <p:spPr>
          <a:xfrm>
            <a:off x="661475" y="1977430"/>
            <a:ext cx="444489" cy="666750"/>
          </a:xfrm>
          <a:prstGeom prst="roundRect">
            <a:avLst>
              <a:gd name="adj" fmla="val 50000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00378" y="2206625"/>
            <a:ext cx="166683" cy="20835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3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1180574" y="2088555"/>
            <a:ext cx="10349646" cy="1736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0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Проверка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1180574" y="2306935"/>
            <a:ext cx="10349646" cy="1486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1000"/>
              </a:lnSpc>
              <a:buNone/>
            </a:pPr>
            <a:r>
              <a:rPr lang="en-US" sz="8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Проверяется корректность информации</a:t>
            </a:r>
            <a:endParaRPr lang="en-US" sz="850" dirty="0"/>
          </a:p>
        </p:txBody>
      </p:sp>
      <p:sp>
        <p:nvSpPr>
          <p:cNvPr id="12" name="Shape 10"/>
          <p:cNvSpPr/>
          <p:nvPr/>
        </p:nvSpPr>
        <p:spPr>
          <a:xfrm>
            <a:off x="661475" y="2718792"/>
            <a:ext cx="444489" cy="666750"/>
          </a:xfrm>
          <a:prstGeom prst="roundRect">
            <a:avLst>
              <a:gd name="adj" fmla="val 50000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00378" y="2947988"/>
            <a:ext cx="166683" cy="20835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3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3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1180574" y="2829917"/>
            <a:ext cx="10349646" cy="1736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0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Владелец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1180574" y="3048298"/>
            <a:ext cx="10349646" cy="1486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1000"/>
              </a:lnSpc>
              <a:buNone/>
            </a:pPr>
            <a:r>
              <a:rPr lang="en-US" sz="8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Устанавливается, кому принадлежит сертификат</a:t>
            </a:r>
            <a:endParaRPr lang="en-US" sz="850" dirty="0"/>
          </a:p>
        </p:txBody>
      </p:sp>
      <p:sp>
        <p:nvSpPr>
          <p:cNvPr id="16" name="Shape 14"/>
          <p:cNvSpPr/>
          <p:nvPr/>
        </p:nvSpPr>
        <p:spPr>
          <a:xfrm>
            <a:off x="661475" y="3460155"/>
            <a:ext cx="444489" cy="666750"/>
          </a:xfrm>
          <a:prstGeom prst="roundRect">
            <a:avLst>
              <a:gd name="adj" fmla="val 50000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00378" y="3689350"/>
            <a:ext cx="166683" cy="20835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3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4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1180574" y="3571280"/>
            <a:ext cx="10349646" cy="1736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0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Срок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1180574" y="3789660"/>
            <a:ext cx="10349646" cy="1486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1000"/>
              </a:lnSpc>
              <a:buNone/>
            </a:pPr>
            <a:r>
              <a:rPr lang="en-US" sz="8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Фиксируются даты выдачи и окончания</a:t>
            </a:r>
            <a:endParaRPr lang="en-US" sz="850" dirty="0"/>
          </a:p>
        </p:txBody>
      </p:sp>
      <p:sp>
        <p:nvSpPr>
          <p:cNvPr id="20" name="Shape 18"/>
          <p:cNvSpPr/>
          <p:nvPr/>
        </p:nvSpPr>
        <p:spPr>
          <a:xfrm>
            <a:off x="661475" y="4201517"/>
            <a:ext cx="444489" cy="666750"/>
          </a:xfrm>
          <a:prstGeom prst="roundRect">
            <a:avLst>
              <a:gd name="adj" fmla="val 50000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800378" y="4430713"/>
            <a:ext cx="166683" cy="20835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3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5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1180574" y="4312642"/>
            <a:ext cx="10349646" cy="1736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0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Регистрация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1180574" y="4531023"/>
            <a:ext cx="10349646" cy="1486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1000"/>
              </a:lnSpc>
              <a:buNone/>
            </a:pPr>
            <a:r>
              <a:rPr lang="en-US" sz="8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Оператор вносит данные в CertControl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661475" y="4942880"/>
            <a:ext cx="444489" cy="666750"/>
          </a:xfrm>
          <a:prstGeom prst="roundRect">
            <a:avLst>
              <a:gd name="adj" fmla="val 50000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800378" y="5172075"/>
            <a:ext cx="166683" cy="20835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3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6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1180574" y="5054005"/>
            <a:ext cx="10349646" cy="1736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0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Сохранение</a:t>
            </a:r>
            <a:endParaRPr lang="en-US" sz="1050" dirty="0"/>
          </a:p>
        </p:txBody>
      </p:sp>
      <p:sp>
        <p:nvSpPr>
          <p:cNvPr id="27" name="Text 25"/>
          <p:cNvSpPr/>
          <p:nvPr/>
        </p:nvSpPr>
        <p:spPr>
          <a:xfrm>
            <a:off x="1180574" y="5272385"/>
            <a:ext cx="10349646" cy="1486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1000"/>
              </a:lnSpc>
              <a:buNone/>
            </a:pPr>
            <a:r>
              <a:rPr lang="en-US" sz="8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Запись сохраняется в базе данных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661475" y="5684242"/>
            <a:ext cx="444489" cy="666750"/>
          </a:xfrm>
          <a:prstGeom prst="roundRect">
            <a:avLst>
              <a:gd name="adj" fmla="val 50000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800378" y="5913438"/>
            <a:ext cx="166683" cy="20835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3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7</a:t>
            </a:r>
            <a:endParaRPr lang="en-US" sz="1300" dirty="0"/>
          </a:p>
        </p:txBody>
      </p:sp>
      <p:sp>
        <p:nvSpPr>
          <p:cNvPr id="30" name="Text 28"/>
          <p:cNvSpPr/>
          <p:nvPr/>
        </p:nvSpPr>
        <p:spPr>
          <a:xfrm>
            <a:off x="1180574" y="5795367"/>
            <a:ext cx="10349646" cy="1736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0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Журнал</a:t>
            </a:r>
            <a:endParaRPr lang="en-US" sz="1050" dirty="0"/>
          </a:p>
        </p:txBody>
      </p:sp>
      <p:sp>
        <p:nvSpPr>
          <p:cNvPr id="31" name="Text 29"/>
          <p:cNvSpPr/>
          <p:nvPr/>
        </p:nvSpPr>
        <p:spPr>
          <a:xfrm>
            <a:off x="1180574" y="6013748"/>
            <a:ext cx="10349646" cy="1486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1000"/>
              </a:lnSpc>
              <a:buNone/>
            </a:pPr>
            <a:r>
              <a:rPr lang="en-US" sz="8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Система фиксирует факт добавления</a:t>
            </a:r>
            <a:endParaRPr lang="en-US" sz="8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693837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Бизнес-процессы CertControl</a:t>
            </a:r>
            <a:endParaRPr lang="en-US" sz="3250" dirty="0"/>
          </a:p>
        </p:txBody>
      </p:sp>
      <p:sp>
        <p:nvSpPr>
          <p:cNvPr id="3" name="Shape 1"/>
          <p:cNvSpPr/>
          <p:nvPr/>
        </p:nvSpPr>
        <p:spPr>
          <a:xfrm>
            <a:off x="661475" y="1541264"/>
            <a:ext cx="5351725" cy="1230213"/>
          </a:xfrm>
          <a:prstGeom prst="roundRect">
            <a:avLst>
              <a:gd name="adj" fmla="val 5647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833119" y="1712912"/>
            <a:ext cx="5008437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Авторизация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833119" y="2070596"/>
            <a:ext cx="5008437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Вход пользователя с проверкой логина, пароля и роли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6178495" y="1541264"/>
            <a:ext cx="5351725" cy="1230213"/>
          </a:xfrm>
          <a:prstGeom prst="roundRect">
            <a:avLst>
              <a:gd name="adj" fmla="val 5647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350139" y="1712912"/>
            <a:ext cx="5008437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Регистрация сертификата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6350139" y="2070596"/>
            <a:ext cx="5008437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Добавление нового сертификата с заполнением всех реквизитов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61475" y="2936776"/>
            <a:ext cx="5351725" cy="965597"/>
          </a:xfrm>
          <a:prstGeom prst="roundRect">
            <a:avLst>
              <a:gd name="adj" fmla="val 7194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33119" y="3108424"/>
            <a:ext cx="5008437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Изменение сертификата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833119" y="3466108"/>
            <a:ext cx="5008437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Редактирование данных с записью в журнал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6178495" y="2936776"/>
            <a:ext cx="5351725" cy="965597"/>
          </a:xfrm>
          <a:prstGeom prst="roundRect">
            <a:avLst>
              <a:gd name="adj" fmla="val 7194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350139" y="3108424"/>
            <a:ext cx="5008437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Поиск и фильтрация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350139" y="3466108"/>
            <a:ext cx="5008437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Нахождение сертификатов по заданным параметрам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661475" y="4067671"/>
            <a:ext cx="5351725" cy="965597"/>
          </a:xfrm>
          <a:prstGeom prst="roundRect">
            <a:avLst>
              <a:gd name="adj" fmla="val 7194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33119" y="4239320"/>
            <a:ext cx="5008437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Контроль сроков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833119" y="4597003"/>
            <a:ext cx="5008437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Автоматическое определение статуса каждого сертификата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6178495" y="4067671"/>
            <a:ext cx="5351725" cy="965597"/>
          </a:xfrm>
          <a:prstGeom prst="roundRect">
            <a:avLst>
              <a:gd name="adj" fmla="val 7194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350139" y="4239320"/>
            <a:ext cx="5008437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Управление пользователями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6350139" y="4597003"/>
            <a:ext cx="5008437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Создание, блокировка, назначение ролей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661475" y="5198566"/>
            <a:ext cx="5351725" cy="965597"/>
          </a:xfrm>
          <a:prstGeom prst="roundRect">
            <a:avLst>
              <a:gd name="adj" fmla="val 7194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833119" y="5370215"/>
            <a:ext cx="5008437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Журнал аудита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833119" y="5727898"/>
            <a:ext cx="5008437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Просмотр истории всех действий в системе</a:t>
            </a:r>
            <a:endParaRPr lang="en-US" sz="1300" dirty="0"/>
          </a:p>
        </p:txBody>
      </p:sp>
      <p:sp>
        <p:nvSpPr>
          <p:cNvPr id="24" name="Shape 22"/>
          <p:cNvSpPr/>
          <p:nvPr/>
        </p:nvSpPr>
        <p:spPr>
          <a:xfrm>
            <a:off x="6178495" y="5198566"/>
            <a:ext cx="5351725" cy="965597"/>
          </a:xfrm>
          <a:prstGeom prst="roundRect">
            <a:avLst>
              <a:gd name="adj" fmla="val 7194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350139" y="5370215"/>
            <a:ext cx="5008437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Отчётность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6350139" y="5727898"/>
            <a:ext cx="5008437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Формирование сводных отчётов по сертификатам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474291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Объект предметной области</a:t>
            </a:r>
            <a:endParaRPr lang="en-US" sz="3250" dirty="0"/>
          </a:p>
        </p:txBody>
      </p:sp>
      <p:sp>
        <p:nvSpPr>
          <p:cNvPr id="3" name="Text 1"/>
          <p:cNvSpPr/>
          <p:nvPr/>
        </p:nvSpPr>
        <p:spPr>
          <a:xfrm>
            <a:off x="909516" y="2573933"/>
            <a:ext cx="4984625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Объект предметной области</a:t>
            </a: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— реальный или логический объект, сведения о котором необходимо учитывать в информационной системе.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661475" y="2425105"/>
            <a:ext cx="19050" cy="1091505"/>
          </a:xfrm>
          <a:prstGeom prst="roundRect">
            <a:avLst>
              <a:gd name="adj" fmla="val 49999"/>
            </a:avLst>
          </a:prstGeom>
          <a:solidFill>
            <a:srgbClr val="1B1B27"/>
          </a:solidFill>
          <a:ln/>
        </p:spPr>
      </p:sp>
      <p:sp>
        <p:nvSpPr>
          <p:cNvPr id="5" name="Text 3"/>
          <p:cNvSpPr/>
          <p:nvPr/>
        </p:nvSpPr>
        <p:spPr>
          <a:xfrm>
            <a:off x="661475" y="3702645"/>
            <a:ext cx="5232666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Простыми словами: объект — это то, </a:t>
            </a:r>
            <a:r>
              <a:rPr lang="en-US" sz="13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о чём мы храним информацию</a:t>
            </a: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661475" y="4459188"/>
            <a:ext cx="5232666" cy="19050"/>
          </a:xfrm>
          <a:prstGeom prst="roundRect">
            <a:avLst>
              <a:gd name="adj" fmla="val 49999"/>
            </a:avLst>
          </a:prstGeom>
          <a:solidFill>
            <a:srgbClr val="3C3939">
              <a:alpha val="50000"/>
            </a:srgbClr>
          </a:solidFill>
          <a:ln/>
        </p:spPr>
      </p:sp>
      <p:sp>
        <p:nvSpPr>
          <p:cNvPr id="7" name="Text 5"/>
          <p:cNvSpPr/>
          <p:nvPr/>
        </p:nvSpPr>
        <p:spPr>
          <a:xfrm>
            <a:off x="661475" y="4705548"/>
            <a:ext cx="5232666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Каждый объект предметной области в дальнейшем станет </a:t>
            </a:r>
            <a:r>
              <a:rPr lang="en-US" sz="13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сущностью</a:t>
            </a: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в концептуальной модели и </a:t>
            </a:r>
            <a:r>
              <a:rPr lang="en-US" sz="13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таблицей</a:t>
            </a: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в базе данных.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184844" y="2239070"/>
            <a:ext cx="5470785" cy="3144540"/>
          </a:xfrm>
          <a:prstGeom prst="roundRect">
            <a:avLst>
              <a:gd name="adj" fmla="val 3787"/>
            </a:avLst>
          </a:prstGeom>
          <a:solidFill>
            <a:srgbClr val="1B1B27">
              <a:alpha val="95000"/>
            </a:srgbClr>
          </a:solidFill>
          <a:ln/>
        </p:spPr>
      </p:sp>
      <p:sp>
        <p:nvSpPr>
          <p:cNvPr id="9" name="Text 7"/>
          <p:cNvSpPr/>
          <p:nvPr/>
        </p:nvSpPr>
        <p:spPr>
          <a:xfrm>
            <a:off x="6350139" y="2404368"/>
            <a:ext cx="5140196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Пример — объект «Сертификат»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6350139" y="2828131"/>
            <a:ext cx="5140196" cy="219938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64160" indent="-26416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Номер сертификата</a:t>
            </a:r>
            <a:endParaRPr lang="en-US" sz="1300" dirty="0"/>
          </a:p>
          <a:p>
            <a:pPr marL="264160" indent="-26416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Дата выдачи</a:t>
            </a:r>
            <a:endParaRPr lang="en-US" sz="1300" dirty="0"/>
          </a:p>
          <a:p>
            <a:pPr marL="264160" indent="-26416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Дата окончания</a:t>
            </a:r>
            <a:endParaRPr lang="en-US" sz="1300" dirty="0"/>
          </a:p>
          <a:p>
            <a:pPr marL="264160" indent="-26416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Владелец</a:t>
            </a:r>
            <a:endParaRPr lang="en-US" sz="1300" dirty="0"/>
          </a:p>
          <a:p>
            <a:pPr marL="264160" indent="-26416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Тип сертификата</a:t>
            </a:r>
            <a:endParaRPr lang="en-US" sz="1300" dirty="0"/>
          </a:p>
          <a:p>
            <a:pPr marL="264160" indent="-26416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Центр сертификации</a:t>
            </a:r>
            <a:endParaRPr lang="en-US" sz="1300" dirty="0"/>
          </a:p>
          <a:p>
            <a:pPr marL="264160" indent="-26416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Статус</a:t>
            </a:r>
            <a:endParaRPr lang="en-US" sz="13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06909"/>
            <a:ext cx="10868745" cy="3472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1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Объекты CertControl</a:t>
            </a:r>
            <a:endParaRPr lang="en-US" sz="2150" dirty="0"/>
          </a:p>
        </p:txBody>
      </p:sp>
      <p:sp>
        <p:nvSpPr>
          <p:cNvPr id="3" name="Text 1"/>
          <p:cNvSpPr/>
          <p:nvPr/>
        </p:nvSpPr>
        <p:spPr>
          <a:xfrm>
            <a:off x="661475" y="1003498"/>
            <a:ext cx="11478330" cy="1486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1000"/>
              </a:lnSpc>
              <a:buNone/>
            </a:pPr>
            <a:r>
              <a:rPr lang="en-US" sz="8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Каждый объект предметной области станет таблицей в базе данных:</a:t>
            </a:r>
            <a:endParaRPr lang="en-US" sz="85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1475" y="1236067"/>
            <a:ext cx="10868745" cy="66675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09902" y="1465263"/>
            <a:ext cx="166683" cy="20835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3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3"/>
          <p:cNvSpPr/>
          <p:nvPr/>
        </p:nvSpPr>
        <p:spPr>
          <a:xfrm>
            <a:off x="1193274" y="1359892"/>
            <a:ext cx="10213124" cy="1736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0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Certificate</a:t>
            </a:r>
            <a:endParaRPr lang="en-US" sz="1050" dirty="0"/>
          </a:p>
        </p:txBody>
      </p:sp>
      <p:sp>
        <p:nvSpPr>
          <p:cNvPr id="7" name="Text 4"/>
          <p:cNvSpPr/>
          <p:nvPr/>
        </p:nvSpPr>
        <p:spPr>
          <a:xfrm>
            <a:off x="1193274" y="1578273"/>
            <a:ext cx="10213124" cy="1486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1000"/>
              </a:lnSpc>
              <a:buNone/>
            </a:pPr>
            <a:r>
              <a:rPr lang="en-US" sz="8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Сертификат — основной объект системы</a:t>
            </a:r>
            <a:endParaRPr lang="en-US" sz="850" dirty="0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1475" y="1977430"/>
            <a:ext cx="10868745" cy="66675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809902" y="2206625"/>
            <a:ext cx="166683" cy="20835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3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6"/>
          <p:cNvSpPr/>
          <p:nvPr/>
        </p:nvSpPr>
        <p:spPr>
          <a:xfrm>
            <a:off x="1193274" y="2101255"/>
            <a:ext cx="10213124" cy="1736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0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Owner</a:t>
            </a:r>
            <a:endParaRPr lang="en-US" sz="1050" dirty="0"/>
          </a:p>
        </p:txBody>
      </p:sp>
      <p:sp>
        <p:nvSpPr>
          <p:cNvPr id="11" name="Text 7"/>
          <p:cNvSpPr/>
          <p:nvPr/>
        </p:nvSpPr>
        <p:spPr>
          <a:xfrm>
            <a:off x="1193274" y="2319635"/>
            <a:ext cx="10213124" cy="1486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1000"/>
              </a:lnSpc>
              <a:buNone/>
            </a:pPr>
            <a:r>
              <a:rPr lang="en-US" sz="8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Владелец — физическое лицо или система, которой принадлежит сертификат</a:t>
            </a:r>
            <a:endParaRPr lang="en-US" sz="850" dirty="0"/>
          </a:p>
        </p:txBody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1475" y="2718792"/>
            <a:ext cx="10868745" cy="666750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809902" y="2947988"/>
            <a:ext cx="166683" cy="20835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3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3</a:t>
            </a:r>
            <a:endParaRPr lang="en-US" sz="1300" dirty="0"/>
          </a:p>
        </p:txBody>
      </p:sp>
      <p:sp>
        <p:nvSpPr>
          <p:cNvPr id="14" name="Text 9"/>
          <p:cNvSpPr/>
          <p:nvPr/>
        </p:nvSpPr>
        <p:spPr>
          <a:xfrm>
            <a:off x="1193274" y="2842617"/>
            <a:ext cx="10213124" cy="1736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0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CertificateType</a:t>
            </a:r>
            <a:endParaRPr lang="en-US" sz="1050" dirty="0"/>
          </a:p>
        </p:txBody>
      </p:sp>
      <p:sp>
        <p:nvSpPr>
          <p:cNvPr id="15" name="Text 10"/>
          <p:cNvSpPr/>
          <p:nvPr/>
        </p:nvSpPr>
        <p:spPr>
          <a:xfrm>
            <a:off x="1193274" y="3060998"/>
            <a:ext cx="10213124" cy="1486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1000"/>
              </a:lnSpc>
              <a:buNone/>
            </a:pPr>
            <a:r>
              <a:rPr lang="en-US" sz="8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Тип сертификата — классификация сертификатов</a:t>
            </a:r>
            <a:endParaRPr lang="en-US" sz="850" dirty="0"/>
          </a:p>
        </p:txBody>
      </p:sp>
      <p:pic>
        <p:nvPicPr>
          <p:cNvPr id="16" name="Image 3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1475" y="3460155"/>
            <a:ext cx="10868745" cy="666750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809902" y="3689350"/>
            <a:ext cx="166683" cy="20835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3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4</a:t>
            </a:r>
            <a:endParaRPr lang="en-US" sz="1300" dirty="0"/>
          </a:p>
        </p:txBody>
      </p:sp>
      <p:sp>
        <p:nvSpPr>
          <p:cNvPr id="18" name="Text 12"/>
          <p:cNvSpPr/>
          <p:nvPr/>
        </p:nvSpPr>
        <p:spPr>
          <a:xfrm>
            <a:off x="1193274" y="3583980"/>
            <a:ext cx="10213124" cy="1736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0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CertificationAuthority</a:t>
            </a:r>
            <a:endParaRPr lang="en-US" sz="1050" dirty="0"/>
          </a:p>
        </p:txBody>
      </p:sp>
      <p:sp>
        <p:nvSpPr>
          <p:cNvPr id="19" name="Text 13"/>
          <p:cNvSpPr/>
          <p:nvPr/>
        </p:nvSpPr>
        <p:spPr>
          <a:xfrm>
            <a:off x="1193274" y="3802360"/>
            <a:ext cx="10213124" cy="1486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1000"/>
              </a:lnSpc>
              <a:buNone/>
            </a:pPr>
            <a:r>
              <a:rPr lang="en-US" sz="8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Центр сертификации — организация, выдавшая сертификат</a:t>
            </a:r>
            <a:endParaRPr lang="en-US" sz="850" dirty="0"/>
          </a:p>
        </p:txBody>
      </p:sp>
      <p:pic>
        <p:nvPicPr>
          <p:cNvPr id="20" name="Image 4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1475" y="4201517"/>
            <a:ext cx="10868745" cy="666750"/>
          </a:xfrm>
          <a:prstGeom prst="rect">
            <a:avLst/>
          </a:prstGeom>
        </p:spPr>
      </p:pic>
      <p:sp>
        <p:nvSpPr>
          <p:cNvPr id="21" name="Text 14"/>
          <p:cNvSpPr/>
          <p:nvPr/>
        </p:nvSpPr>
        <p:spPr>
          <a:xfrm>
            <a:off x="809902" y="4430713"/>
            <a:ext cx="166683" cy="20835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3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5</a:t>
            </a:r>
            <a:endParaRPr lang="en-US" sz="1300" dirty="0"/>
          </a:p>
        </p:txBody>
      </p:sp>
      <p:sp>
        <p:nvSpPr>
          <p:cNvPr id="22" name="Text 15"/>
          <p:cNvSpPr/>
          <p:nvPr/>
        </p:nvSpPr>
        <p:spPr>
          <a:xfrm>
            <a:off x="1193274" y="4325342"/>
            <a:ext cx="10213124" cy="1736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0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Server / InformationSystem</a:t>
            </a:r>
            <a:endParaRPr lang="en-US" sz="1050" dirty="0"/>
          </a:p>
        </p:txBody>
      </p:sp>
      <p:sp>
        <p:nvSpPr>
          <p:cNvPr id="23" name="Text 16"/>
          <p:cNvSpPr/>
          <p:nvPr/>
        </p:nvSpPr>
        <p:spPr>
          <a:xfrm>
            <a:off x="1193274" y="4543723"/>
            <a:ext cx="10213124" cy="1486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1000"/>
              </a:lnSpc>
              <a:buNone/>
            </a:pPr>
            <a:r>
              <a:rPr lang="en-US" sz="8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Сервер и ИС, на которых установлен или используется сертификат</a:t>
            </a:r>
            <a:endParaRPr lang="en-US" sz="850" dirty="0"/>
          </a:p>
        </p:txBody>
      </p:sp>
      <p:pic>
        <p:nvPicPr>
          <p:cNvPr id="24" name="Image 5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1475" y="4942880"/>
            <a:ext cx="10868745" cy="666750"/>
          </a:xfrm>
          <a:prstGeom prst="rect">
            <a:avLst/>
          </a:prstGeom>
        </p:spPr>
      </p:pic>
      <p:sp>
        <p:nvSpPr>
          <p:cNvPr id="25" name="Text 17"/>
          <p:cNvSpPr/>
          <p:nvPr/>
        </p:nvSpPr>
        <p:spPr>
          <a:xfrm>
            <a:off x="809902" y="5172075"/>
            <a:ext cx="166683" cy="20835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3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6</a:t>
            </a:r>
            <a:endParaRPr lang="en-US" sz="1300" dirty="0"/>
          </a:p>
        </p:txBody>
      </p:sp>
      <p:sp>
        <p:nvSpPr>
          <p:cNvPr id="26" name="Text 18"/>
          <p:cNvSpPr/>
          <p:nvPr/>
        </p:nvSpPr>
        <p:spPr>
          <a:xfrm>
            <a:off x="1193274" y="5066705"/>
            <a:ext cx="10213124" cy="1736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0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User / Role</a:t>
            </a:r>
            <a:endParaRPr lang="en-US" sz="1050" dirty="0"/>
          </a:p>
        </p:txBody>
      </p:sp>
      <p:sp>
        <p:nvSpPr>
          <p:cNvPr id="27" name="Text 19"/>
          <p:cNvSpPr/>
          <p:nvPr/>
        </p:nvSpPr>
        <p:spPr>
          <a:xfrm>
            <a:off x="1193274" y="5285085"/>
            <a:ext cx="10213124" cy="1486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1000"/>
              </a:lnSpc>
              <a:buNone/>
            </a:pPr>
            <a:r>
              <a:rPr lang="en-US" sz="8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Пользователь системы CertControl и набор его прав доступа</a:t>
            </a:r>
            <a:endParaRPr lang="en-US" sz="850" dirty="0"/>
          </a:p>
        </p:txBody>
      </p:sp>
      <p:pic>
        <p:nvPicPr>
          <p:cNvPr id="28" name="Image 6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1475" y="5684242"/>
            <a:ext cx="10868745" cy="666750"/>
          </a:xfrm>
          <a:prstGeom prst="rect">
            <a:avLst/>
          </a:prstGeom>
        </p:spPr>
      </p:pic>
      <p:sp>
        <p:nvSpPr>
          <p:cNvPr id="29" name="Text 20"/>
          <p:cNvSpPr/>
          <p:nvPr/>
        </p:nvSpPr>
        <p:spPr>
          <a:xfrm>
            <a:off x="809902" y="5913438"/>
            <a:ext cx="166683" cy="20835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3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7</a:t>
            </a:r>
            <a:endParaRPr lang="en-US" sz="1300" dirty="0"/>
          </a:p>
        </p:txBody>
      </p:sp>
      <p:sp>
        <p:nvSpPr>
          <p:cNvPr id="30" name="Text 21"/>
          <p:cNvSpPr/>
          <p:nvPr/>
        </p:nvSpPr>
        <p:spPr>
          <a:xfrm>
            <a:off x="1193274" y="5808067"/>
            <a:ext cx="10213124" cy="1736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0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AuditEvent</a:t>
            </a:r>
            <a:endParaRPr lang="en-US" sz="1050" dirty="0"/>
          </a:p>
        </p:txBody>
      </p:sp>
      <p:sp>
        <p:nvSpPr>
          <p:cNvPr id="31" name="Text 22"/>
          <p:cNvSpPr/>
          <p:nvPr/>
        </p:nvSpPr>
        <p:spPr>
          <a:xfrm>
            <a:off x="1193274" y="6026448"/>
            <a:ext cx="10213124" cy="1486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1000"/>
              </a:lnSpc>
              <a:buNone/>
            </a:pPr>
            <a:r>
              <a:rPr lang="en-US" sz="8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Событие журнала — запись об изменении в системе</a:t>
            </a:r>
            <a:endParaRPr lang="en-US" sz="8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496888"/>
            <a:ext cx="10868745" cy="5006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1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Объект и его свойства</a:t>
            </a:r>
            <a:endParaRPr lang="en-US" sz="3150" dirty="0"/>
          </a:p>
        </p:txBody>
      </p:sp>
      <p:sp>
        <p:nvSpPr>
          <p:cNvPr id="3" name="Text 1"/>
          <p:cNvSpPr/>
          <p:nvPr/>
        </p:nvSpPr>
        <p:spPr>
          <a:xfrm>
            <a:off x="661475" y="1385491"/>
            <a:ext cx="5801870" cy="2503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Свойства объекта «Сертификат»</a:t>
            </a:r>
            <a:endParaRPr lang="en-US" sz="1550" dirty="0"/>
          </a:p>
        </p:txBody>
      </p:sp>
      <p:graphicFrame>
        <p:nvGraphicFramePr>
          <p:cNvPr id="2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61475" y="1810345"/>
          <a:ext cx="9143771" cy="914400"/>
        </p:xfrm>
        <a:graphic>
          <a:graphicData uri="http://schemas.openxmlformats.org/drawingml/2006/table">
            <a:tbl>
              <a:tblPr/>
              <a:tblGrid>
                <a:gridCol w="23207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811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4311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Свойство</a:t>
                      </a:r>
                      <a:endParaRPr lang="en-US" sz="125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0223" marR="160223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B1B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B2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Описание</a:t>
                      </a:r>
                      <a:endParaRPr lang="en-US" sz="125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0223" marR="160223" marT="6350" marB="6350" anchor="ctr">
                    <a:lnL w="12700" cap="flat" cmpd="sng" algn="ctr">
                      <a:solidFill>
                        <a:srgbClr val="1B1B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B2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9793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b="1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Номер</a:t>
                      </a:r>
                      <a:endParaRPr lang="en-US" sz="125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0223" marR="160223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Уникальный идентификатор сертификата</a:t>
                      </a:r>
                      <a:endParaRPr lang="en-US" sz="125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0223" marR="160223" marT="6350" marB="6350" anchor="ctr">
                    <a:lnL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48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b="1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Название</a:t>
                      </a:r>
                      <a:endParaRPr lang="en-US" sz="125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0223" marR="160223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Наименование сертификата</a:t>
                      </a:r>
                      <a:endParaRPr lang="en-US" sz="125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0223" marR="160223" marT="6350" marB="6350" anchor="ctr">
                    <a:lnL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48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b="1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Дата выдачи</a:t>
                      </a:r>
                      <a:endParaRPr lang="en-US" sz="125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0223" marR="160223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Когда сертификат был выдан</a:t>
                      </a:r>
                      <a:endParaRPr lang="en-US" sz="125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0223" marR="160223" marT="6350" marB="6350" anchor="ctr">
                    <a:lnL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48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b="1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Дата окончания</a:t>
                      </a:r>
                      <a:endParaRPr lang="en-US" sz="125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0223" marR="160223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Когда истекает срок действия</a:t>
                      </a:r>
                      <a:endParaRPr lang="en-US" sz="125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0223" marR="160223" marT="6350" marB="6350" anchor="ctr">
                    <a:lnL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48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b="1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Владелец</a:t>
                      </a:r>
                      <a:endParaRPr lang="en-US" sz="125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0223" marR="160223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Кому принадлежит сертификат</a:t>
                      </a:r>
                      <a:endParaRPr lang="en-US" sz="125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0223" marR="160223" marT="6350" marB="6350" anchor="ctr">
                    <a:lnL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748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b="1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Статус</a:t>
                      </a:r>
                      <a:endParaRPr lang="en-US" sz="125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0223" marR="160223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Действующий / истекает / просрочен</a:t>
                      </a:r>
                      <a:endParaRPr lang="en-US" sz="125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0223" marR="160223" marT="6350" marB="6350" anchor="ctr">
                    <a:lnL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748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b="1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Центр сертификации</a:t>
                      </a:r>
                      <a:endParaRPr lang="en-US" sz="125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0223" marR="160223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Кто выдал сертификат</a:t>
                      </a:r>
                      <a:endParaRPr lang="en-US" sz="125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0223" marR="160223" marT="6350" marB="6350" anchor="ctr">
                    <a:lnL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54311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b="1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Комментарий</a:t>
                      </a:r>
                      <a:endParaRPr lang="en-US" sz="125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0223" marR="160223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Дополнительные сведения</a:t>
                      </a:r>
                      <a:endParaRPr lang="en-US" sz="125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0223" marR="160223" marT="6350" marB="6350" anchor="ctr">
                    <a:lnL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5" name="Shape 2"/>
          <p:cNvSpPr/>
          <p:nvPr/>
        </p:nvSpPr>
        <p:spPr>
          <a:xfrm>
            <a:off x="6745218" y="1230313"/>
            <a:ext cx="4906641" cy="5130701"/>
          </a:xfrm>
          <a:prstGeom prst="roundRect">
            <a:avLst>
              <a:gd name="adj" fmla="val 2351"/>
            </a:avLst>
          </a:prstGeom>
          <a:solidFill>
            <a:srgbClr val="1B1B27">
              <a:alpha val="95000"/>
            </a:srgbClr>
          </a:solidFill>
          <a:ln/>
        </p:spPr>
      </p:sp>
      <p:sp>
        <p:nvSpPr>
          <p:cNvPr id="6" name="Text 3"/>
          <p:cNvSpPr/>
          <p:nvPr/>
        </p:nvSpPr>
        <p:spPr>
          <a:xfrm>
            <a:off x="6905353" y="1385491"/>
            <a:ext cx="4586371" cy="2503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50" dirty="0">
                <a:solidFill>
                  <a:srgbClr val="FFFFF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Важно</a:t>
            </a:r>
            <a:endParaRPr lang="en-US" sz="1550" dirty="0"/>
          </a:p>
        </p:txBody>
      </p:sp>
      <p:sp>
        <p:nvSpPr>
          <p:cNvPr id="7" name="Text 4"/>
          <p:cNvSpPr/>
          <p:nvPr/>
        </p:nvSpPr>
        <p:spPr>
          <a:xfrm>
            <a:off x="6905353" y="1790998"/>
            <a:ext cx="4586371" cy="5046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10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Пока это ещё </a:t>
            </a:r>
            <a:r>
              <a:rPr lang="en-US" sz="1250" b="1" dirty="0">
                <a:solidFill>
                  <a:srgbClr val="FFFFFF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не окончательная SQL-таблица</a:t>
            </a:r>
            <a:r>
              <a:rPr lang="en-US" sz="12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. Это результат анализа предметной области.</a:t>
            </a:r>
            <a:endParaRPr lang="en-US" sz="1250" dirty="0"/>
          </a:p>
        </p:txBody>
      </p:sp>
      <p:sp>
        <p:nvSpPr>
          <p:cNvPr id="8" name="Shape 5"/>
          <p:cNvSpPr/>
          <p:nvPr/>
        </p:nvSpPr>
        <p:spPr>
          <a:xfrm>
            <a:off x="6905353" y="2510135"/>
            <a:ext cx="4586371" cy="19050"/>
          </a:xfrm>
          <a:prstGeom prst="roundRect">
            <a:avLst>
              <a:gd name="adj" fmla="val 49999"/>
            </a:avLst>
          </a:prstGeom>
          <a:solidFill>
            <a:srgbClr val="FFFFFF">
              <a:alpha val="50000"/>
            </a:srgbClr>
          </a:solidFill>
          <a:ln/>
        </p:spPr>
      </p:sp>
      <p:sp>
        <p:nvSpPr>
          <p:cNvPr id="9" name="Text 6"/>
          <p:cNvSpPr/>
          <p:nvPr/>
        </p:nvSpPr>
        <p:spPr>
          <a:xfrm>
            <a:off x="6905353" y="2743696"/>
            <a:ext cx="4586371" cy="5046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10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Проектирование таблиц — тема </a:t>
            </a:r>
            <a:r>
              <a:rPr lang="en-US" sz="1250" b="1" dirty="0">
                <a:solidFill>
                  <a:srgbClr val="FFFFFF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следующей практической работы</a:t>
            </a:r>
            <a:r>
              <a:rPr lang="en-US" sz="12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.</a:t>
            </a:r>
            <a:endParaRPr lang="en-US" sz="12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973237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Переход от объектов к базе данных</a:t>
            </a:r>
            <a:endParaRPr lang="en-US" sz="3250" dirty="0"/>
          </a:p>
        </p:txBody>
      </p:sp>
      <p:sp>
        <p:nvSpPr>
          <p:cNvPr id="3" name="Text 1"/>
          <p:cNvSpPr/>
          <p:nvPr/>
        </p:nvSpPr>
        <p:spPr>
          <a:xfrm>
            <a:off x="661475" y="1820664"/>
            <a:ext cx="11478330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Анализ предметной области даёт нам объекты. Проектирование превращает их в структуру базы данных:</a:t>
            </a:r>
            <a:endParaRPr lang="en-US" sz="13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475" y="2271316"/>
            <a:ext cx="3622882" cy="661491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26769" y="3098105"/>
            <a:ext cx="3292293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Объект предметной области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826769" y="3455789"/>
            <a:ext cx="3292293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Сертификат</a:t>
            </a:r>
            <a:endParaRPr lang="en-US" sz="130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4357" y="2271316"/>
            <a:ext cx="3622882" cy="661491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4449651" y="3098105"/>
            <a:ext cx="3292293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Сущность</a:t>
            </a:r>
            <a:endParaRPr lang="en-US" sz="1600" dirty="0"/>
          </a:p>
        </p:txBody>
      </p:sp>
      <p:sp>
        <p:nvSpPr>
          <p:cNvPr id="9" name="Text 5"/>
          <p:cNvSpPr/>
          <p:nvPr/>
        </p:nvSpPr>
        <p:spPr>
          <a:xfrm>
            <a:off x="4449651" y="3455789"/>
            <a:ext cx="3292293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Certificate</a:t>
            </a:r>
            <a:endParaRPr lang="en-US" sz="130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07239" y="2271316"/>
            <a:ext cx="3622882" cy="661491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8072533" y="3098105"/>
            <a:ext cx="3292293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Таблица в БД</a:t>
            </a:r>
            <a:endParaRPr lang="en-US" sz="1600" dirty="0"/>
          </a:p>
        </p:txBody>
      </p:sp>
      <p:sp>
        <p:nvSpPr>
          <p:cNvPr id="12" name="Text 7"/>
          <p:cNvSpPr/>
          <p:nvPr/>
        </p:nvSpPr>
        <p:spPr>
          <a:xfrm>
            <a:off x="8072533" y="3455789"/>
            <a:ext cx="3292293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Certificates</a:t>
            </a:r>
            <a:endParaRPr lang="en-US" sz="1300" dirty="0"/>
          </a:p>
        </p:txBody>
      </p:sp>
      <p:sp>
        <p:nvSpPr>
          <p:cNvPr id="13" name="Shape 8"/>
          <p:cNvSpPr/>
          <p:nvPr/>
        </p:nvSpPr>
        <p:spPr>
          <a:xfrm>
            <a:off x="661475" y="4071739"/>
            <a:ext cx="10868745" cy="965597"/>
          </a:xfrm>
          <a:prstGeom prst="roundRect">
            <a:avLst>
              <a:gd name="adj" fmla="val 7194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14" name="Shape 9"/>
          <p:cNvSpPr/>
          <p:nvPr/>
        </p:nvSpPr>
        <p:spPr>
          <a:xfrm>
            <a:off x="667825" y="4078089"/>
            <a:ext cx="3618616" cy="952897"/>
          </a:xfrm>
          <a:custGeom>
            <a:avLst/>
            <a:gdLst/>
            <a:ahLst/>
            <a:cxnLst/>
            <a:rect l="l" t="t" r="r" b="b"/>
            <a:pathLst>
              <a:path w="3618616" h="952897">
                <a:moveTo>
                  <a:pt x="57887" y="0"/>
                </a:moveTo>
                <a:lnTo>
                  <a:pt x="3618616" y="0"/>
                </a:lnTo>
                <a:lnTo>
                  <a:pt x="3618616" y="952897"/>
                </a:lnTo>
                <a:lnTo>
                  <a:pt x="57887" y="952897"/>
                </a:lnTo>
                <a:arcTo wR="57887" hR="57888" stAng="5400000" swAng="5400000"/>
                <a:lnTo>
                  <a:pt x="0" y="57888"/>
                </a:lnTo>
                <a:arcTo wR="57887" hR="57888" stAng="10800000" swAng="5400000"/>
                <a:close/>
              </a:path>
            </a:pathLst>
          </a:custGeom>
          <a:solidFill>
            <a:srgbClr val="E1E1EA"/>
          </a:solidFill>
          <a:ln/>
        </p:spPr>
      </p:sp>
      <p:sp>
        <p:nvSpPr>
          <p:cNvPr id="15" name="Text 10"/>
          <p:cNvSpPr/>
          <p:nvPr/>
        </p:nvSpPr>
        <p:spPr>
          <a:xfrm>
            <a:off x="833119" y="4243388"/>
            <a:ext cx="3288027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Объект → Таблица</a:t>
            </a:r>
            <a:endParaRPr lang="en-US" sz="1600" dirty="0"/>
          </a:p>
        </p:txBody>
      </p:sp>
      <p:sp>
        <p:nvSpPr>
          <p:cNvPr id="16" name="Text 11"/>
          <p:cNvSpPr/>
          <p:nvPr/>
        </p:nvSpPr>
        <p:spPr>
          <a:xfrm>
            <a:off x="833119" y="4601071"/>
            <a:ext cx="3288027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«Сертификат» → таблица </a:t>
            </a:r>
            <a:r>
              <a:rPr lang="en-US" sz="13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Certificates</a:t>
            </a:r>
            <a:endParaRPr lang="en-US" sz="1300" dirty="0"/>
          </a:p>
        </p:txBody>
      </p:sp>
      <p:sp>
        <p:nvSpPr>
          <p:cNvPr id="17" name="Shape 12"/>
          <p:cNvSpPr/>
          <p:nvPr/>
        </p:nvSpPr>
        <p:spPr>
          <a:xfrm>
            <a:off x="4286440" y="4078089"/>
            <a:ext cx="3618715" cy="952897"/>
          </a:xfrm>
          <a:prstGeom prst="rect">
            <a:avLst/>
          </a:prstGeom>
          <a:solidFill>
            <a:srgbClr val="E1E1EA"/>
          </a:solidFill>
          <a:ln/>
        </p:spPr>
      </p:sp>
      <p:sp>
        <p:nvSpPr>
          <p:cNvPr id="18" name="Shape 13"/>
          <p:cNvSpPr/>
          <p:nvPr/>
        </p:nvSpPr>
        <p:spPr>
          <a:xfrm>
            <a:off x="4286440" y="4078089"/>
            <a:ext cx="19050" cy="952897"/>
          </a:xfrm>
          <a:prstGeom prst="roundRect">
            <a:avLst>
              <a:gd name="adj" fmla="val 49999"/>
            </a:avLst>
          </a:prstGeom>
          <a:solidFill>
            <a:srgbClr val="C7C7D0"/>
          </a:solidFill>
          <a:ln/>
        </p:spPr>
      </p:sp>
      <p:sp>
        <p:nvSpPr>
          <p:cNvPr id="19" name="Text 14"/>
          <p:cNvSpPr/>
          <p:nvPr/>
        </p:nvSpPr>
        <p:spPr>
          <a:xfrm>
            <a:off x="4451735" y="4243388"/>
            <a:ext cx="3288126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Свойство → Столбец</a:t>
            </a:r>
            <a:endParaRPr lang="en-US" sz="1600" dirty="0"/>
          </a:p>
        </p:txBody>
      </p:sp>
      <p:sp>
        <p:nvSpPr>
          <p:cNvPr id="20" name="Text 15"/>
          <p:cNvSpPr/>
          <p:nvPr/>
        </p:nvSpPr>
        <p:spPr>
          <a:xfrm>
            <a:off x="4451735" y="4601071"/>
            <a:ext cx="3288126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«Номер» → столбец </a:t>
            </a:r>
            <a:r>
              <a:rPr lang="en-US" sz="13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CertNumber</a:t>
            </a:r>
            <a:endParaRPr lang="en-US" sz="1300" dirty="0"/>
          </a:p>
        </p:txBody>
      </p:sp>
      <p:sp>
        <p:nvSpPr>
          <p:cNvPr id="21" name="Shape 16"/>
          <p:cNvSpPr/>
          <p:nvPr/>
        </p:nvSpPr>
        <p:spPr>
          <a:xfrm>
            <a:off x="7905155" y="4078089"/>
            <a:ext cx="3618715" cy="952897"/>
          </a:xfrm>
          <a:custGeom>
            <a:avLst/>
            <a:gdLst/>
            <a:ahLst/>
            <a:cxnLst/>
            <a:rect l="l" t="t" r="r" b="b"/>
            <a:pathLst>
              <a:path w="3618715" h="952897">
                <a:moveTo>
                  <a:pt x="0" y="0"/>
                </a:moveTo>
                <a:lnTo>
                  <a:pt x="3560828" y="0"/>
                </a:lnTo>
                <a:arcTo wR="57887" hR="57888" stAng="16200000" swAng="5400000"/>
                <a:lnTo>
                  <a:pt x="3618715" y="895008"/>
                </a:lnTo>
                <a:arcTo wR="57887" hR="57888" stAng="0" swAng="5400000"/>
                <a:lnTo>
                  <a:pt x="0" y="952897"/>
                </a:lnTo>
                <a:lnTo>
                  <a:pt x="0" y="0"/>
                </a:lnTo>
                <a:close/>
              </a:path>
            </a:pathLst>
          </a:custGeom>
          <a:solidFill>
            <a:srgbClr val="E1E1EA"/>
          </a:solidFill>
          <a:ln/>
        </p:spPr>
      </p:sp>
      <p:sp>
        <p:nvSpPr>
          <p:cNvPr id="22" name="Shape 17"/>
          <p:cNvSpPr/>
          <p:nvPr/>
        </p:nvSpPr>
        <p:spPr>
          <a:xfrm>
            <a:off x="7905155" y="4078089"/>
            <a:ext cx="19050" cy="952897"/>
          </a:xfrm>
          <a:prstGeom prst="roundRect">
            <a:avLst>
              <a:gd name="adj" fmla="val 49999"/>
            </a:avLst>
          </a:prstGeom>
          <a:solidFill>
            <a:srgbClr val="C7C7D0"/>
          </a:solidFill>
          <a:ln/>
        </p:spPr>
      </p:sp>
      <p:sp>
        <p:nvSpPr>
          <p:cNvPr id="23" name="Text 18"/>
          <p:cNvSpPr/>
          <p:nvPr/>
        </p:nvSpPr>
        <p:spPr>
          <a:xfrm>
            <a:off x="8070450" y="4243388"/>
            <a:ext cx="3288126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Связь → Внешний ключ</a:t>
            </a:r>
            <a:endParaRPr lang="en-US" sz="1600" dirty="0"/>
          </a:p>
        </p:txBody>
      </p:sp>
      <p:sp>
        <p:nvSpPr>
          <p:cNvPr id="24" name="Text 19"/>
          <p:cNvSpPr/>
          <p:nvPr/>
        </p:nvSpPr>
        <p:spPr>
          <a:xfrm>
            <a:off x="8070450" y="4601071"/>
            <a:ext cx="3288126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«Принадлежит Владельцу» → </a:t>
            </a:r>
            <a:r>
              <a:rPr lang="en-US" sz="13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OwnerID</a:t>
            </a:r>
            <a:endParaRPr lang="en-US" sz="1300" dirty="0"/>
          </a:p>
        </p:txBody>
      </p:sp>
      <p:sp>
        <p:nvSpPr>
          <p:cNvPr id="25" name="Shape 20"/>
          <p:cNvSpPr/>
          <p:nvPr/>
        </p:nvSpPr>
        <p:spPr>
          <a:xfrm>
            <a:off x="661475" y="5223371"/>
            <a:ext cx="10868745" cy="661293"/>
          </a:xfrm>
          <a:prstGeom prst="roundRect">
            <a:avLst>
              <a:gd name="adj" fmla="val 10504"/>
            </a:avLst>
          </a:prstGeom>
          <a:solidFill>
            <a:srgbClr val="E1E1EA"/>
          </a:solidFill>
          <a:ln/>
        </p:spPr>
      </p:sp>
      <p:pic>
        <p:nvPicPr>
          <p:cNvPr id="26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6769" y="5463084"/>
            <a:ext cx="206667" cy="165298"/>
          </a:xfrm>
          <a:prstGeom prst="rect">
            <a:avLst/>
          </a:prstGeom>
        </p:spPr>
      </p:pic>
      <p:sp>
        <p:nvSpPr>
          <p:cNvPr id="27" name="Text 21"/>
          <p:cNvSpPr/>
          <p:nvPr/>
        </p:nvSpPr>
        <p:spPr>
          <a:xfrm>
            <a:off x="1198731" y="5429945"/>
            <a:ext cx="10775780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Подробное проектирование будет выполняться в </a:t>
            </a:r>
            <a:r>
              <a:rPr lang="en-US" sz="1300" b="1" dirty="0">
                <a:solidFill>
                  <a:srgbClr val="000000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Практической работе №3</a:t>
            </a:r>
            <a:r>
              <a:rPr lang="en-US" sz="13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.</a:t>
            </a:r>
            <a:endParaRPr lang="en-US" sz="13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775891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Что такое требование</a:t>
            </a:r>
            <a:endParaRPr lang="en-US" sz="3250" dirty="0"/>
          </a:p>
        </p:txBody>
      </p:sp>
      <p:sp>
        <p:nvSpPr>
          <p:cNvPr id="3" name="Text 1"/>
          <p:cNvSpPr/>
          <p:nvPr/>
        </p:nvSpPr>
        <p:spPr>
          <a:xfrm>
            <a:off x="909516" y="1875532"/>
            <a:ext cx="5548174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Требование</a:t>
            </a: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— формализованное описание функции, свойства, ограничения или условия, которому должна соответствовать информационная система.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661475" y="1726704"/>
            <a:ext cx="19050" cy="1091505"/>
          </a:xfrm>
          <a:prstGeom prst="roundRect">
            <a:avLst>
              <a:gd name="adj" fmla="val 49999"/>
            </a:avLst>
          </a:prstGeom>
          <a:solidFill>
            <a:srgbClr val="1B1B27"/>
          </a:solidFill>
          <a:ln/>
        </p:spPr>
      </p:sp>
      <p:sp>
        <p:nvSpPr>
          <p:cNvPr id="5" name="Text 3"/>
          <p:cNvSpPr/>
          <p:nvPr/>
        </p:nvSpPr>
        <p:spPr>
          <a:xfrm>
            <a:off x="661475" y="3004245"/>
            <a:ext cx="5796214" cy="12072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spcAft>
                <a:spcPts val="1150"/>
              </a:spcAft>
              <a:buNone/>
            </a:pP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Простыми словами: </a:t>
            </a:r>
            <a:r>
              <a:rPr lang="en-US" sz="13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требование точно определяет, что система должна делать или какой она должна быть.</a:t>
            </a:r>
            <a:endParaRPr lang="en-US" sz="1300" dirty="0"/>
          </a:p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Без чётко сформулированных требований невозможно ни разработать систему, ни проверить её корректность.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6748393" y="1540669"/>
            <a:ext cx="4907137" cy="4541441"/>
          </a:xfrm>
          <a:prstGeom prst="roundRect">
            <a:avLst>
              <a:gd name="adj" fmla="val 2622"/>
            </a:avLst>
          </a:prstGeom>
          <a:solidFill>
            <a:srgbClr val="1B1B27">
              <a:alpha val="95000"/>
            </a:srgbClr>
          </a:solidFill>
          <a:ln/>
        </p:spPr>
      </p:sp>
      <p:sp>
        <p:nvSpPr>
          <p:cNvPr id="7" name="Text 5"/>
          <p:cNvSpPr/>
          <p:nvPr/>
        </p:nvSpPr>
        <p:spPr>
          <a:xfrm>
            <a:off x="6913687" y="1705967"/>
            <a:ext cx="4576549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Ключевые свойства требований</a:t>
            </a:r>
            <a:endParaRPr lang="en-US" sz="1600" dirty="0"/>
          </a:p>
        </p:txBody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894638" y="2131417"/>
            <a:ext cx="4595598" cy="72648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7117081" y="2150467"/>
            <a:ext cx="4373155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Фиксируются письменно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7117081" y="2574230"/>
            <a:ext cx="4373155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Устные договорённости не являются требованиями</a:t>
            </a:r>
            <a:endParaRPr lang="en-US" sz="1300" dirty="0"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894638" y="3150493"/>
            <a:ext cx="4595598" cy="72648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7117081" y="3169543"/>
            <a:ext cx="4373155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Понятны всем сторонам</a:t>
            </a:r>
            <a:endParaRPr lang="en-US" sz="1600" dirty="0"/>
          </a:p>
        </p:txBody>
      </p:sp>
      <p:sp>
        <p:nvSpPr>
          <p:cNvPr id="13" name="Text 9"/>
          <p:cNvSpPr/>
          <p:nvPr/>
        </p:nvSpPr>
        <p:spPr>
          <a:xfrm>
            <a:off x="7117081" y="3593306"/>
            <a:ext cx="4373155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И заказчику, и разработчику</a:t>
            </a:r>
            <a:endParaRPr lang="en-US" sz="1300" dirty="0"/>
          </a:p>
        </p:txBody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894638" y="4169569"/>
            <a:ext cx="4595598" cy="726480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7117081" y="4188619"/>
            <a:ext cx="4373155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Основа ТЗ</a:t>
            </a:r>
            <a:endParaRPr lang="en-US" sz="1600" dirty="0"/>
          </a:p>
        </p:txBody>
      </p:sp>
      <p:sp>
        <p:nvSpPr>
          <p:cNvPr id="16" name="Text 11"/>
          <p:cNvSpPr/>
          <p:nvPr/>
        </p:nvSpPr>
        <p:spPr>
          <a:xfrm>
            <a:off x="7117081" y="4612382"/>
            <a:ext cx="4373155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Требования являются основой технического задания</a:t>
            </a:r>
            <a:endParaRPr lang="en-US" sz="1300" dirty="0"/>
          </a:p>
        </p:txBody>
      </p:sp>
      <p:pic>
        <p:nvPicPr>
          <p:cNvPr id="17" name="Image 3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894638" y="5188645"/>
            <a:ext cx="4595598" cy="726480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7117081" y="5207695"/>
            <a:ext cx="4373155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Критерий готовности</a:t>
            </a:r>
            <a:endParaRPr lang="en-US" sz="1600" dirty="0"/>
          </a:p>
        </p:txBody>
      </p:sp>
      <p:sp>
        <p:nvSpPr>
          <p:cNvPr id="19" name="Text 13"/>
          <p:cNvSpPr/>
          <p:nvPr/>
        </p:nvSpPr>
        <p:spPr>
          <a:xfrm>
            <a:off x="7117081" y="5631458"/>
            <a:ext cx="4373155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По требованиям проверяется готовность системы</a:t>
            </a:r>
            <a:endParaRPr lang="en-US" sz="13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038523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Зачем нужны требования</a:t>
            </a:r>
            <a:endParaRPr lang="en-US" sz="3250" dirty="0"/>
          </a:p>
        </p:txBody>
      </p:sp>
      <p:sp>
        <p:nvSpPr>
          <p:cNvPr id="3" name="Shape 1"/>
          <p:cNvSpPr/>
          <p:nvPr/>
        </p:nvSpPr>
        <p:spPr>
          <a:xfrm>
            <a:off x="542415" y="1803301"/>
            <a:ext cx="4343490" cy="3168749"/>
          </a:xfrm>
          <a:prstGeom prst="roundRect">
            <a:avLst>
              <a:gd name="adj" fmla="val 3758"/>
            </a:avLst>
          </a:prstGeom>
          <a:solidFill>
            <a:srgbClr val="1B1B27">
              <a:alpha val="95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07710" y="1968599"/>
            <a:ext cx="4012901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Заказчик говорит: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955750" y="2561927"/>
            <a:ext cx="4374445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«Сделайте систему учёта сертификатов.»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707710" y="2413099"/>
            <a:ext cx="19050" cy="562273"/>
          </a:xfrm>
          <a:prstGeom prst="roundRect">
            <a:avLst>
              <a:gd name="adj" fmla="val 49999"/>
            </a:avLst>
          </a:prstGeom>
          <a:solidFill>
            <a:srgbClr val="1B1B27"/>
          </a:solidFill>
          <a:ln/>
        </p:spPr>
      </p:sp>
      <p:sp>
        <p:nvSpPr>
          <p:cNvPr id="7" name="Text 5"/>
          <p:cNvSpPr/>
          <p:nvPr/>
        </p:nvSpPr>
        <p:spPr>
          <a:xfrm>
            <a:off x="707710" y="3161407"/>
            <a:ext cx="4012901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Этого недостаточно. Остаётся неизвестным слишком многое.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5176609" y="1968599"/>
            <a:ext cx="6359862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Что остаётся неизвестным без требований: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5176609" y="2392363"/>
            <a:ext cx="6359862" cy="252184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64160" indent="-26416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Кто </a:t>
            </a:r>
            <a:r>
              <a:rPr lang="en-US" sz="13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входит</a:t>
            </a: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в систему и как?</a:t>
            </a:r>
            <a:endParaRPr lang="en-US" sz="1300" dirty="0"/>
          </a:p>
          <a:p>
            <a:pPr marL="264160" indent="-26416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Какие существуют </a:t>
            </a:r>
            <a:r>
              <a:rPr lang="en-US" sz="13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роли</a:t>
            </a: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и права?</a:t>
            </a:r>
            <a:endParaRPr lang="en-US" sz="1300" dirty="0"/>
          </a:p>
          <a:p>
            <a:pPr marL="264160" indent="-26416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Какие </a:t>
            </a:r>
            <a:r>
              <a:rPr lang="en-US" sz="13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данные</a:t>
            </a: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хранить о каждом сертификате?</a:t>
            </a:r>
            <a:endParaRPr lang="en-US" sz="1300" dirty="0"/>
          </a:p>
          <a:p>
            <a:pPr marL="264160" indent="-26416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Какие </a:t>
            </a:r>
            <a:r>
              <a:rPr lang="en-US" sz="13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действия</a:t>
            </a: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доступны каждому пользователю?</a:t>
            </a:r>
            <a:endParaRPr lang="en-US" sz="1300" dirty="0"/>
          </a:p>
          <a:p>
            <a:pPr marL="264160" indent="-26416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Нужен ли </a:t>
            </a:r>
            <a:r>
              <a:rPr lang="en-US" sz="13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поиск</a:t>
            </a: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и по каким полям?</a:t>
            </a:r>
            <a:endParaRPr lang="en-US" sz="1300" dirty="0"/>
          </a:p>
          <a:p>
            <a:pPr marL="264160" indent="-26416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Нужен ли </a:t>
            </a:r>
            <a:r>
              <a:rPr lang="en-US" sz="13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журнал</a:t>
            </a: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изменений?</a:t>
            </a:r>
            <a:endParaRPr lang="en-US" sz="1300" dirty="0"/>
          </a:p>
          <a:p>
            <a:pPr marL="264160" indent="-26416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Как определять </a:t>
            </a:r>
            <a:r>
              <a:rPr lang="en-US" sz="13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просроченные</a:t>
            </a: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сертификаты?</a:t>
            </a:r>
            <a:endParaRPr lang="en-US" sz="1300" dirty="0"/>
          </a:p>
          <a:p>
            <a:pPr marL="264160" indent="-26416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Какие </a:t>
            </a:r>
            <a:r>
              <a:rPr lang="en-US" sz="13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технологии</a:t>
            </a: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использовать?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661475" y="5158085"/>
            <a:ext cx="10868745" cy="661293"/>
          </a:xfrm>
          <a:prstGeom prst="roundRect">
            <a:avLst>
              <a:gd name="adj" fmla="val 10504"/>
            </a:avLst>
          </a:prstGeom>
          <a:solidFill>
            <a:srgbClr val="E1E1EA"/>
          </a:solidFill>
          <a:ln/>
        </p:spPr>
      </p:sp>
      <p:pic>
        <p:nvPicPr>
          <p:cNvPr id="11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6769" y="5397798"/>
            <a:ext cx="206667" cy="165298"/>
          </a:xfrm>
          <a:prstGeom prst="rect">
            <a:avLst/>
          </a:prstGeom>
        </p:spPr>
      </p:pic>
      <p:sp>
        <p:nvSpPr>
          <p:cNvPr id="12" name="Text 9"/>
          <p:cNvSpPr/>
          <p:nvPr/>
        </p:nvSpPr>
        <p:spPr>
          <a:xfrm>
            <a:off x="1198731" y="5364659"/>
            <a:ext cx="10775780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Требования превращают расплывчатое пожелание в </a:t>
            </a:r>
            <a:r>
              <a:rPr lang="en-US" sz="1300" b="1" dirty="0">
                <a:solidFill>
                  <a:srgbClr val="000000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конкретное техническое задание</a:t>
            </a:r>
            <a:r>
              <a:rPr lang="en-US" sz="13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.</a:t>
            </a:r>
            <a:endParaRPr lang="en-US" sz="13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04825"/>
            <a:ext cx="10868745" cy="4764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0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Признаки хорошего требования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661475" y="1262360"/>
            <a:ext cx="11478330" cy="2344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8000"/>
              </a:lnSpc>
              <a:buNone/>
            </a:pPr>
            <a:r>
              <a:rPr lang="en-US" sz="12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Если хотя бы одно из этих свойств нарушено — требование нужно переформулировать: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661475" y="1654870"/>
            <a:ext cx="5364128" cy="1472406"/>
          </a:xfrm>
          <a:prstGeom prst="roundRect">
            <a:avLst>
              <a:gd name="adj" fmla="val 4349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20221" y="1813620"/>
            <a:ext cx="457387" cy="457398"/>
          </a:xfrm>
          <a:prstGeom prst="ellipse">
            <a:avLst/>
          </a:prstGeom>
          <a:solidFill>
            <a:srgbClr val="1B1B27"/>
          </a:solidFill>
          <a:ln/>
        </p:spPr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6027" y="1939330"/>
            <a:ext cx="205775" cy="20578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820221" y="2411512"/>
            <a:ext cx="5046635" cy="2382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Понятное</a:t>
            </a:r>
            <a:endParaRPr lang="en-US" sz="1500" dirty="0"/>
          </a:p>
        </p:txBody>
      </p:sp>
      <p:sp>
        <p:nvSpPr>
          <p:cNvPr id="8" name="Text 5"/>
          <p:cNvSpPr/>
          <p:nvPr/>
        </p:nvSpPr>
        <p:spPr>
          <a:xfrm>
            <a:off x="820221" y="2734072"/>
            <a:ext cx="5046635" cy="2344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8000"/>
              </a:lnSpc>
              <a:buNone/>
            </a:pPr>
            <a:r>
              <a:rPr lang="en-US" sz="12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Его понимают и заказчик, и разработчик</a:t>
            </a:r>
            <a:endParaRPr lang="en-US" sz="1200" dirty="0"/>
          </a:p>
        </p:txBody>
      </p:sp>
      <p:sp>
        <p:nvSpPr>
          <p:cNvPr id="9" name="Shape 6"/>
          <p:cNvSpPr/>
          <p:nvPr/>
        </p:nvSpPr>
        <p:spPr>
          <a:xfrm>
            <a:off x="6166093" y="1654870"/>
            <a:ext cx="5364128" cy="1472406"/>
          </a:xfrm>
          <a:prstGeom prst="roundRect">
            <a:avLst>
              <a:gd name="adj" fmla="val 4349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6324839" y="1813620"/>
            <a:ext cx="457387" cy="457398"/>
          </a:xfrm>
          <a:prstGeom prst="ellipse">
            <a:avLst/>
          </a:prstGeom>
          <a:solidFill>
            <a:srgbClr val="1B1B27"/>
          </a:solidFill>
          <a:ln/>
        </p:spPr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450645" y="1939330"/>
            <a:ext cx="205775" cy="20578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6324839" y="2411512"/>
            <a:ext cx="5046635" cy="2382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Конкретное</a:t>
            </a:r>
            <a:endParaRPr lang="en-US" sz="1500" dirty="0"/>
          </a:p>
        </p:txBody>
      </p:sp>
      <p:sp>
        <p:nvSpPr>
          <p:cNvPr id="13" name="Text 9"/>
          <p:cNvSpPr/>
          <p:nvPr/>
        </p:nvSpPr>
        <p:spPr>
          <a:xfrm>
            <a:off x="6324839" y="2734072"/>
            <a:ext cx="5046635" cy="2344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8000"/>
              </a:lnSpc>
              <a:buNone/>
            </a:pPr>
            <a:r>
              <a:rPr lang="en-US" sz="12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Описывает точное поведение, а не общее пожелание</a:t>
            </a:r>
            <a:endParaRPr lang="en-US" sz="1200" dirty="0"/>
          </a:p>
        </p:txBody>
      </p:sp>
      <p:sp>
        <p:nvSpPr>
          <p:cNvPr id="14" name="Shape 10"/>
          <p:cNvSpPr/>
          <p:nvPr/>
        </p:nvSpPr>
        <p:spPr>
          <a:xfrm>
            <a:off x="661475" y="3267770"/>
            <a:ext cx="5364128" cy="1472406"/>
          </a:xfrm>
          <a:prstGeom prst="roundRect">
            <a:avLst>
              <a:gd name="adj" fmla="val 4349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15" name="Shape 11"/>
          <p:cNvSpPr/>
          <p:nvPr/>
        </p:nvSpPr>
        <p:spPr>
          <a:xfrm>
            <a:off x="820221" y="3426520"/>
            <a:ext cx="457387" cy="457398"/>
          </a:xfrm>
          <a:prstGeom prst="ellipse">
            <a:avLst/>
          </a:prstGeom>
          <a:solidFill>
            <a:srgbClr val="1B1B27"/>
          </a:solidFill>
          <a:ln/>
        </p:spPr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46027" y="3552230"/>
            <a:ext cx="205775" cy="205780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820221" y="4024412"/>
            <a:ext cx="5046635" cy="2382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Однозначное</a:t>
            </a:r>
            <a:endParaRPr lang="en-US" sz="1500" dirty="0"/>
          </a:p>
        </p:txBody>
      </p:sp>
      <p:sp>
        <p:nvSpPr>
          <p:cNvPr id="18" name="Text 13"/>
          <p:cNvSpPr/>
          <p:nvPr/>
        </p:nvSpPr>
        <p:spPr>
          <a:xfrm>
            <a:off x="820221" y="4346972"/>
            <a:ext cx="5046635" cy="2344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8000"/>
              </a:lnSpc>
              <a:buNone/>
            </a:pPr>
            <a:r>
              <a:rPr lang="en-US" sz="12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Не допускает двойного толкования</a:t>
            </a:r>
            <a:endParaRPr lang="en-US" sz="1200" dirty="0"/>
          </a:p>
        </p:txBody>
      </p:sp>
      <p:sp>
        <p:nvSpPr>
          <p:cNvPr id="19" name="Shape 14"/>
          <p:cNvSpPr/>
          <p:nvPr/>
        </p:nvSpPr>
        <p:spPr>
          <a:xfrm>
            <a:off x="6166093" y="3267770"/>
            <a:ext cx="5364128" cy="1472406"/>
          </a:xfrm>
          <a:prstGeom prst="roundRect">
            <a:avLst>
              <a:gd name="adj" fmla="val 4349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20" name="Shape 15"/>
          <p:cNvSpPr/>
          <p:nvPr/>
        </p:nvSpPr>
        <p:spPr>
          <a:xfrm>
            <a:off x="6324839" y="3426520"/>
            <a:ext cx="457387" cy="457398"/>
          </a:xfrm>
          <a:prstGeom prst="ellipse">
            <a:avLst/>
          </a:prstGeom>
          <a:solidFill>
            <a:srgbClr val="1B1B27"/>
          </a:solidFill>
          <a:ln/>
        </p:spPr>
      </p:sp>
      <p:pic>
        <p:nvPicPr>
          <p:cNvPr id="21" name="Image 3" descr="preencoded.png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450645" y="3552230"/>
            <a:ext cx="205775" cy="205780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6324839" y="4024412"/>
            <a:ext cx="5046635" cy="2382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Проверяемое</a:t>
            </a:r>
            <a:endParaRPr lang="en-US" sz="1500" dirty="0"/>
          </a:p>
        </p:txBody>
      </p:sp>
      <p:sp>
        <p:nvSpPr>
          <p:cNvPr id="23" name="Text 17"/>
          <p:cNvSpPr/>
          <p:nvPr/>
        </p:nvSpPr>
        <p:spPr>
          <a:xfrm>
            <a:off x="6324839" y="4346972"/>
            <a:ext cx="5046635" cy="2344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8000"/>
              </a:lnSpc>
              <a:buNone/>
            </a:pPr>
            <a:r>
              <a:rPr lang="en-US" sz="12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Можно проверить, выполнено ли требование</a:t>
            </a:r>
            <a:endParaRPr lang="en-US" sz="1200" dirty="0"/>
          </a:p>
        </p:txBody>
      </p:sp>
      <p:sp>
        <p:nvSpPr>
          <p:cNvPr id="24" name="Shape 18"/>
          <p:cNvSpPr/>
          <p:nvPr/>
        </p:nvSpPr>
        <p:spPr>
          <a:xfrm>
            <a:off x="661475" y="4880670"/>
            <a:ext cx="5364128" cy="1472406"/>
          </a:xfrm>
          <a:prstGeom prst="roundRect">
            <a:avLst>
              <a:gd name="adj" fmla="val 4349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25" name="Shape 19"/>
          <p:cNvSpPr/>
          <p:nvPr/>
        </p:nvSpPr>
        <p:spPr>
          <a:xfrm>
            <a:off x="820221" y="5039420"/>
            <a:ext cx="457387" cy="457398"/>
          </a:xfrm>
          <a:prstGeom prst="ellipse">
            <a:avLst/>
          </a:prstGeom>
          <a:solidFill>
            <a:srgbClr val="1B1B27"/>
          </a:solidFill>
          <a:ln/>
        </p:spPr>
      </p:sp>
      <p:pic>
        <p:nvPicPr>
          <p:cNvPr id="26" name="Image 4" descr="preencoded.png"/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46027" y="5165130"/>
            <a:ext cx="205775" cy="205780"/>
          </a:xfrm>
          <a:prstGeom prst="rect">
            <a:avLst/>
          </a:prstGeom>
        </p:spPr>
      </p:pic>
      <p:sp>
        <p:nvSpPr>
          <p:cNvPr id="27" name="Text 20"/>
          <p:cNvSpPr/>
          <p:nvPr/>
        </p:nvSpPr>
        <p:spPr>
          <a:xfrm>
            <a:off x="820221" y="5637312"/>
            <a:ext cx="5046635" cy="2382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Реализуемое</a:t>
            </a:r>
            <a:endParaRPr lang="en-US" sz="1500" dirty="0"/>
          </a:p>
        </p:txBody>
      </p:sp>
      <p:sp>
        <p:nvSpPr>
          <p:cNvPr id="28" name="Text 21"/>
          <p:cNvSpPr/>
          <p:nvPr/>
        </p:nvSpPr>
        <p:spPr>
          <a:xfrm>
            <a:off x="820221" y="5959872"/>
            <a:ext cx="5046635" cy="2344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8000"/>
              </a:lnSpc>
              <a:buNone/>
            </a:pPr>
            <a:r>
              <a:rPr lang="en-US" sz="12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Технически возможно выполнить</a:t>
            </a:r>
            <a:endParaRPr lang="en-US" sz="1200" dirty="0"/>
          </a:p>
        </p:txBody>
      </p:sp>
      <p:sp>
        <p:nvSpPr>
          <p:cNvPr id="29" name="Shape 22"/>
          <p:cNvSpPr/>
          <p:nvPr/>
        </p:nvSpPr>
        <p:spPr>
          <a:xfrm>
            <a:off x="6166093" y="4880670"/>
            <a:ext cx="5364128" cy="1472406"/>
          </a:xfrm>
          <a:prstGeom prst="roundRect">
            <a:avLst>
              <a:gd name="adj" fmla="val 4349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30" name="Shape 23"/>
          <p:cNvSpPr/>
          <p:nvPr/>
        </p:nvSpPr>
        <p:spPr>
          <a:xfrm>
            <a:off x="6324839" y="5039420"/>
            <a:ext cx="457387" cy="457398"/>
          </a:xfrm>
          <a:prstGeom prst="ellipse">
            <a:avLst/>
          </a:prstGeom>
          <a:solidFill>
            <a:srgbClr val="1B1B27"/>
          </a:solidFill>
          <a:ln/>
        </p:spPr>
      </p:sp>
      <p:pic>
        <p:nvPicPr>
          <p:cNvPr id="31" name="Image 5" descr="preencoded.png"/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450645" y="5165130"/>
            <a:ext cx="205775" cy="205780"/>
          </a:xfrm>
          <a:prstGeom prst="rect">
            <a:avLst/>
          </a:prstGeom>
        </p:spPr>
      </p:pic>
      <p:sp>
        <p:nvSpPr>
          <p:cNvPr id="32" name="Text 24"/>
          <p:cNvSpPr/>
          <p:nvPr/>
        </p:nvSpPr>
        <p:spPr>
          <a:xfrm>
            <a:off x="6324839" y="5637312"/>
            <a:ext cx="5046635" cy="2382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Непротиворечивое</a:t>
            </a:r>
            <a:endParaRPr lang="en-US" sz="1500" dirty="0"/>
          </a:p>
        </p:txBody>
      </p:sp>
      <p:sp>
        <p:nvSpPr>
          <p:cNvPr id="33" name="Text 25"/>
          <p:cNvSpPr/>
          <p:nvPr/>
        </p:nvSpPr>
        <p:spPr>
          <a:xfrm>
            <a:off x="6324839" y="5959872"/>
            <a:ext cx="5046635" cy="2344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8000"/>
              </a:lnSpc>
              <a:buNone/>
            </a:pPr>
            <a:r>
              <a:rPr lang="en-US" sz="12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Не противоречит другим требованиям</a:t>
            </a:r>
            <a:endParaRPr lang="en-US" sz="12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136452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Плохие требования</a:t>
            </a:r>
            <a:endParaRPr lang="en-US" sz="3250" dirty="0"/>
          </a:p>
        </p:txBody>
      </p:sp>
      <p:sp>
        <p:nvSpPr>
          <p:cNvPr id="3" name="Text 1"/>
          <p:cNvSpPr/>
          <p:nvPr/>
        </p:nvSpPr>
        <p:spPr>
          <a:xfrm>
            <a:off x="661475" y="2066528"/>
            <a:ext cx="5232666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Примеры требований, которые нельзя проверить:</a:t>
            </a:r>
            <a:endParaRPr lang="en-US" sz="16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1475" y="2511028"/>
            <a:ext cx="2533686" cy="89793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922017" y="2695377"/>
            <a:ext cx="2088800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«Программа должна быть </a:t>
            </a:r>
            <a:r>
              <a:rPr lang="en-US" sz="13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красивой</a:t>
            </a: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.»</a:t>
            </a:r>
            <a:endParaRPr lang="en-US" sz="130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360455" y="2511028"/>
            <a:ext cx="2533686" cy="89793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3620997" y="2695377"/>
            <a:ext cx="2088800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«Программа должна быть </a:t>
            </a:r>
            <a:r>
              <a:rPr lang="en-US" sz="13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современной</a:t>
            </a: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.»</a:t>
            </a:r>
            <a:endParaRPr lang="en-US" sz="1300" dirty="0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1475" y="3574256"/>
            <a:ext cx="2533686" cy="897930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922017" y="3758605"/>
            <a:ext cx="2088800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«Поиск должен быть </a:t>
            </a:r>
            <a:r>
              <a:rPr lang="en-US" sz="13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удобным</a:t>
            </a: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.»</a:t>
            </a:r>
            <a:endParaRPr lang="en-US" sz="130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360455" y="3574256"/>
            <a:ext cx="2533686" cy="897930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3620997" y="3758605"/>
            <a:ext cx="2088800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«Система должна работать </a:t>
            </a:r>
            <a:r>
              <a:rPr lang="en-US" sz="13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быстро</a:t>
            </a: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.»</a:t>
            </a:r>
            <a:endParaRPr lang="en-US" sz="1300" dirty="0"/>
          </a:p>
        </p:txBody>
      </p:sp>
      <p:pic>
        <p:nvPicPr>
          <p:cNvPr id="12" name="Image 4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1475" y="4637484"/>
            <a:ext cx="2533686" cy="897930"/>
          </a:xfrm>
          <a:prstGeom prst="rect">
            <a:avLst/>
          </a:prstGeom>
        </p:spPr>
      </p:pic>
      <p:sp>
        <p:nvSpPr>
          <p:cNvPr id="13" name="Text 6"/>
          <p:cNvSpPr/>
          <p:nvPr/>
        </p:nvSpPr>
        <p:spPr>
          <a:xfrm>
            <a:off x="922017" y="4821833"/>
            <a:ext cx="2088800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«Интерфейс должен быть </a:t>
            </a:r>
            <a:r>
              <a:rPr lang="en-US" sz="13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понятным</a:t>
            </a: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.»</a:t>
            </a:r>
            <a:endParaRPr lang="en-US" sz="1300" dirty="0"/>
          </a:p>
        </p:txBody>
      </p:sp>
      <p:sp>
        <p:nvSpPr>
          <p:cNvPr id="14" name="Shape 7"/>
          <p:cNvSpPr/>
          <p:nvPr/>
        </p:nvSpPr>
        <p:spPr>
          <a:xfrm>
            <a:off x="6184844" y="1901230"/>
            <a:ext cx="5470785" cy="3820220"/>
          </a:xfrm>
          <a:prstGeom prst="roundRect">
            <a:avLst>
              <a:gd name="adj" fmla="val 3117"/>
            </a:avLst>
          </a:prstGeom>
          <a:solidFill>
            <a:srgbClr val="1B1B27">
              <a:alpha val="95000"/>
            </a:srgbClr>
          </a:solidFill>
          <a:ln/>
        </p:spPr>
      </p:sp>
      <p:sp>
        <p:nvSpPr>
          <p:cNvPr id="15" name="Text 8"/>
          <p:cNvSpPr/>
          <p:nvPr/>
        </p:nvSpPr>
        <p:spPr>
          <a:xfrm>
            <a:off x="6350139" y="2066528"/>
            <a:ext cx="5140196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Почему это плохо</a:t>
            </a:r>
            <a:endParaRPr lang="en-US" sz="1600" dirty="0"/>
          </a:p>
        </p:txBody>
      </p:sp>
      <p:sp>
        <p:nvSpPr>
          <p:cNvPr id="16" name="Text 9"/>
          <p:cNvSpPr/>
          <p:nvPr/>
        </p:nvSpPr>
        <p:spPr>
          <a:xfrm>
            <a:off x="6350139" y="2490291"/>
            <a:ext cx="5140196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Слова «красивый», «удобный», «быстрый» — </a:t>
            </a:r>
            <a:r>
              <a:rPr lang="en-US" sz="1300" b="1" dirty="0">
                <a:solidFill>
                  <a:srgbClr val="FFFFFF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субъективны</a:t>
            </a:r>
            <a:r>
              <a:rPr lang="en-US" sz="13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. Разработчик и заказчик могут понимать их по-разному.</a:t>
            </a:r>
            <a:endParaRPr lang="en-US" sz="1300" dirty="0"/>
          </a:p>
        </p:txBody>
      </p:sp>
      <p:sp>
        <p:nvSpPr>
          <p:cNvPr id="17" name="Shape 10"/>
          <p:cNvSpPr/>
          <p:nvPr/>
        </p:nvSpPr>
        <p:spPr>
          <a:xfrm>
            <a:off x="6350139" y="3246834"/>
            <a:ext cx="5140196" cy="19050"/>
          </a:xfrm>
          <a:prstGeom prst="roundRect">
            <a:avLst>
              <a:gd name="adj" fmla="val 49999"/>
            </a:avLst>
          </a:prstGeom>
          <a:solidFill>
            <a:srgbClr val="FFFFFF">
              <a:alpha val="50000"/>
            </a:srgbClr>
          </a:solidFill>
          <a:ln/>
        </p:spPr>
      </p:sp>
      <p:sp>
        <p:nvSpPr>
          <p:cNvPr id="18" name="Text 11"/>
          <p:cNvSpPr/>
          <p:nvPr/>
        </p:nvSpPr>
        <p:spPr>
          <a:xfrm>
            <a:off x="6350139" y="3493195"/>
            <a:ext cx="5140196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Такие требования </a:t>
            </a:r>
            <a:r>
              <a:rPr lang="en-US" sz="1300" b="1" dirty="0">
                <a:solidFill>
                  <a:srgbClr val="FFFFFF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невозможно проверить</a:t>
            </a:r>
            <a:r>
              <a:rPr lang="en-US" sz="13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и </a:t>
            </a:r>
            <a:r>
              <a:rPr lang="en-US" sz="1300" b="1" dirty="0">
                <a:solidFill>
                  <a:srgbClr val="FFFFFF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невозможно реализовать однозначно</a:t>
            </a:r>
            <a:r>
              <a:rPr lang="en-US" sz="13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.</a:t>
            </a:r>
            <a:endParaRPr lang="en-US" sz="1300" dirty="0"/>
          </a:p>
        </p:txBody>
      </p:sp>
      <p:sp>
        <p:nvSpPr>
          <p:cNvPr id="19" name="Shape 12"/>
          <p:cNvSpPr/>
          <p:nvPr/>
        </p:nvSpPr>
        <p:spPr>
          <a:xfrm>
            <a:off x="6350139" y="4249738"/>
            <a:ext cx="5140196" cy="19050"/>
          </a:xfrm>
          <a:prstGeom prst="roundRect">
            <a:avLst>
              <a:gd name="adj" fmla="val 49999"/>
            </a:avLst>
          </a:prstGeom>
          <a:solidFill>
            <a:srgbClr val="FFFFFF">
              <a:alpha val="50000"/>
            </a:srgbClr>
          </a:solidFill>
          <a:ln/>
        </p:spPr>
      </p:sp>
      <p:sp>
        <p:nvSpPr>
          <p:cNvPr id="20" name="Text 13"/>
          <p:cNvSpPr/>
          <p:nvPr/>
        </p:nvSpPr>
        <p:spPr>
          <a:xfrm>
            <a:off x="6350139" y="4496098"/>
            <a:ext cx="5140196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Каждое такое требование — источник конфликта между заказчиком и разработчиком.</a:t>
            </a:r>
            <a:endParaRPr lang="en-US" sz="13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294705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Как улучшить требование</a:t>
            </a:r>
            <a:endParaRPr lang="en-US" sz="3250" dirty="0"/>
          </a:p>
        </p:txBody>
      </p:sp>
      <p:sp>
        <p:nvSpPr>
          <p:cNvPr id="3" name="Shape 1"/>
          <p:cNvSpPr/>
          <p:nvPr/>
        </p:nvSpPr>
        <p:spPr>
          <a:xfrm>
            <a:off x="661475" y="2142133"/>
            <a:ext cx="10868745" cy="1230213"/>
          </a:xfrm>
          <a:prstGeom prst="roundRect">
            <a:avLst>
              <a:gd name="adj" fmla="val 5647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67825" y="2148483"/>
            <a:ext cx="5428023" cy="1217513"/>
          </a:xfrm>
          <a:custGeom>
            <a:avLst/>
            <a:gdLst/>
            <a:ahLst/>
            <a:cxnLst/>
            <a:rect l="l" t="t" r="r" b="b"/>
            <a:pathLst>
              <a:path w="5428023" h="1217513">
                <a:moveTo>
                  <a:pt x="57887" y="0"/>
                </a:moveTo>
                <a:lnTo>
                  <a:pt x="5428023" y="0"/>
                </a:lnTo>
                <a:lnTo>
                  <a:pt x="5428023" y="1217513"/>
                </a:lnTo>
                <a:lnTo>
                  <a:pt x="57887" y="1217513"/>
                </a:lnTo>
                <a:arcTo wR="57887" hR="57888" stAng="5400000" swAng="5400000"/>
                <a:lnTo>
                  <a:pt x="0" y="57888"/>
                </a:lnTo>
                <a:arcTo wR="57887" hR="57888" stAng="10800000" swAng="5400000"/>
                <a:close/>
              </a:path>
            </a:pathLst>
          </a:custGeom>
          <a:solidFill>
            <a:srgbClr val="E1E1EA"/>
          </a:solidFill>
          <a:ln/>
        </p:spPr>
      </p:sp>
      <p:sp>
        <p:nvSpPr>
          <p:cNvPr id="5" name="Text 3"/>
          <p:cNvSpPr/>
          <p:nvPr/>
        </p:nvSpPr>
        <p:spPr>
          <a:xfrm>
            <a:off x="833119" y="2313781"/>
            <a:ext cx="5097434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Плохой вариант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833119" y="2671465"/>
            <a:ext cx="5097434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«Поиск должен быть удобным.»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6095848" y="2148483"/>
            <a:ext cx="5428023" cy="1217513"/>
          </a:xfrm>
          <a:custGeom>
            <a:avLst/>
            <a:gdLst/>
            <a:ahLst/>
            <a:cxnLst/>
            <a:rect l="l" t="t" r="r" b="b"/>
            <a:pathLst>
              <a:path w="5428023" h="1217513">
                <a:moveTo>
                  <a:pt x="0" y="0"/>
                </a:moveTo>
                <a:lnTo>
                  <a:pt x="5370136" y="0"/>
                </a:lnTo>
                <a:arcTo wR="57887" hR="57888" stAng="16200000" swAng="5400000"/>
                <a:lnTo>
                  <a:pt x="5428023" y="1159625"/>
                </a:lnTo>
                <a:arcTo wR="57887" hR="57888" stAng="0" swAng="5400000"/>
                <a:lnTo>
                  <a:pt x="0" y="1217513"/>
                </a:lnTo>
                <a:lnTo>
                  <a:pt x="0" y="0"/>
                </a:lnTo>
                <a:close/>
              </a:path>
            </a:pathLst>
          </a:custGeom>
          <a:solidFill>
            <a:srgbClr val="E1E1EA"/>
          </a:solidFill>
          <a:ln/>
        </p:spPr>
      </p:sp>
      <p:sp>
        <p:nvSpPr>
          <p:cNvPr id="8" name="Shape 6"/>
          <p:cNvSpPr/>
          <p:nvPr/>
        </p:nvSpPr>
        <p:spPr>
          <a:xfrm>
            <a:off x="6095848" y="2148483"/>
            <a:ext cx="19050" cy="1217513"/>
          </a:xfrm>
          <a:prstGeom prst="roundRect">
            <a:avLst>
              <a:gd name="adj" fmla="val 49999"/>
            </a:avLst>
          </a:prstGeom>
          <a:solidFill>
            <a:srgbClr val="C7C7D0"/>
          </a:solidFill>
          <a:ln/>
        </p:spPr>
      </p:sp>
      <p:sp>
        <p:nvSpPr>
          <p:cNvPr id="9" name="Text 7"/>
          <p:cNvSpPr/>
          <p:nvPr/>
        </p:nvSpPr>
        <p:spPr>
          <a:xfrm>
            <a:off x="6261142" y="2313781"/>
            <a:ext cx="5097434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Лучший вариант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6261142" y="2671465"/>
            <a:ext cx="5097434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«Система должна обеспечивать поиск сертификатов по </a:t>
            </a:r>
            <a:r>
              <a:rPr lang="en-US" sz="13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номеру</a:t>
            </a: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, </a:t>
            </a:r>
            <a:r>
              <a:rPr lang="en-US" sz="13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владельцу</a:t>
            </a: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и </a:t>
            </a:r>
            <a:r>
              <a:rPr lang="en-US" sz="13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наименованию</a:t>
            </a: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.»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661475" y="3599656"/>
            <a:ext cx="10868745" cy="19050"/>
          </a:xfrm>
          <a:prstGeom prst="roundRect">
            <a:avLst>
              <a:gd name="adj" fmla="val 49999"/>
            </a:avLst>
          </a:prstGeom>
          <a:solidFill>
            <a:srgbClr val="3C3939">
              <a:alpha val="50000"/>
            </a:srgbClr>
          </a:solidFill>
          <a:ln/>
        </p:spPr>
      </p:sp>
      <p:graphicFrame>
        <p:nvGraphicFramePr>
          <p:cNvPr id="2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61475" y="3846016"/>
          <a:ext cx="9143771" cy="914400"/>
        </p:xfrm>
        <a:graphic>
          <a:graphicData uri="http://schemas.openxmlformats.org/drawingml/2006/table">
            <a:tbl>
              <a:tblPr/>
              <a:tblGrid>
                <a:gridCol w="16303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474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909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8917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Оценка</a:t>
                      </a:r>
                      <a:endParaRPr lang="en-US" sz="13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B1B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B2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Требование</a:t>
                      </a:r>
                      <a:endParaRPr lang="en-US" sz="13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1B1B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B1B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B2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Проблема / Достоинство</a:t>
                      </a:r>
                      <a:endParaRPr lang="en-US" sz="13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1B1B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B2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209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 Плохо</a:t>
                      </a:r>
                      <a:endParaRPr lang="en-US" sz="1300" dirty="0">
                        <a:latin typeface="Twemoji Mozilla, Apple Color Emoji, Segoe UI Emoji, Segoe UI Symbol, Noto Color Emoji, EmojiOne Color, Android Emoji, sans-serif" charset="0"/>
                        <a:ea typeface="Twemoji Mozilla, Apple Color Emoji, Segoe UI Emoji, Segoe UI Symbol, Noto Color Emoji, EmojiOne Color, Android Emoji, sans-serif" charset="0"/>
                        <a:cs typeface="Twemoji Mozilla, Apple Color Emoji, Segoe UI Emoji, Segoe UI Symbol, Noto Color Emoji, EmojiOne Color, Android Emoji, sans-serif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«Система должна работать быстро.»</a:t>
                      </a:r>
                      <a:endParaRPr lang="en-US" sz="13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Нет конкретного параметра — невозможно проверить</a:t>
                      </a:r>
                      <a:endParaRPr lang="en-US" sz="13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43527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 Лучше</a:t>
                      </a:r>
                      <a:endParaRPr lang="en-US" sz="1300" dirty="0">
                        <a:latin typeface="Twemoji Mozilla, Apple Color Emoji, Segoe UI Emoji, Segoe UI Symbol, Noto Color Emoji, EmojiOne Color, Android Emoji, sans-serif" charset="0"/>
                        <a:ea typeface="Twemoji Mozilla, Apple Color Emoji, Segoe UI Emoji, Segoe UI Symbol, Noto Color Emoji, EmojiOne Color, Android Emoji, sans-serif" charset="0"/>
                        <a:cs typeface="Twemoji Mozilla, Apple Color Emoji, Segoe UI Emoji, Segoe UI Symbol, Noto Color Emoji, EmojiOne Color, Android Emoji, sans-serif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«Результаты поиска должны отображаться не более чем через </a:t>
                      </a:r>
                      <a:r>
                        <a:rPr lang="en-US" sz="1300" b="1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2 секунды</a:t>
                      </a:r>
                      <a:r>
                        <a:rPr lang="en-US" sz="1300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.»</a:t>
                      </a:r>
                      <a:endParaRPr lang="en-US" sz="13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Конкретный измеримый параметр — можно проверить</a:t>
                      </a:r>
                      <a:endParaRPr lang="en-US" sz="13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877888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Идентификаторы требований</a:t>
            </a:r>
            <a:endParaRPr lang="en-US" sz="3250" dirty="0"/>
          </a:p>
        </p:txBody>
      </p:sp>
      <p:sp>
        <p:nvSpPr>
          <p:cNvPr id="3" name="Text 1"/>
          <p:cNvSpPr/>
          <p:nvPr/>
        </p:nvSpPr>
        <p:spPr>
          <a:xfrm>
            <a:off x="661475" y="1725315"/>
            <a:ext cx="10868745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Каждому требованию присваивается </a:t>
            </a:r>
            <a:r>
              <a:rPr lang="en-US" sz="13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уникальный идентификатор</a:t>
            </a: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. Это позволяет ссылаться на требования в документах, отслеживать их выполнение и связывать с тестами.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661475" y="2440583"/>
            <a:ext cx="3512653" cy="1594048"/>
          </a:xfrm>
          <a:prstGeom prst="roundRect">
            <a:avLst>
              <a:gd name="adj" fmla="val 4358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33119" y="2612231"/>
            <a:ext cx="3169364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FR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833119" y="2969915"/>
            <a:ext cx="3169364" cy="8930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spcAft>
                <a:spcPts val="750"/>
              </a:spcAft>
              <a:buNone/>
            </a:pP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Functional Requirement — </a:t>
            </a:r>
            <a:r>
              <a:rPr lang="en-US" sz="13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функциональное требование</a:t>
            </a:r>
            <a:endParaRPr lang="en-US" sz="1300" dirty="0"/>
          </a:p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FR-01, FR-02, FR-03…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4339422" y="2440583"/>
            <a:ext cx="3512752" cy="1594048"/>
          </a:xfrm>
          <a:prstGeom prst="roundRect">
            <a:avLst>
              <a:gd name="adj" fmla="val 4358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11066" y="2612231"/>
            <a:ext cx="3169464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NFR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4511066" y="2969915"/>
            <a:ext cx="3169464" cy="8930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spcAft>
                <a:spcPts val="750"/>
              </a:spcAft>
              <a:buNone/>
            </a:pP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Non-Functional Requirement — </a:t>
            </a:r>
            <a:r>
              <a:rPr lang="en-US" sz="13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нефункциональное требование</a:t>
            </a:r>
            <a:endParaRPr lang="en-US" sz="1300" dirty="0"/>
          </a:p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NFR-01, NFR-02…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8017468" y="2440583"/>
            <a:ext cx="3512653" cy="1594048"/>
          </a:xfrm>
          <a:prstGeom prst="roundRect">
            <a:avLst>
              <a:gd name="adj" fmla="val 4358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189112" y="2612231"/>
            <a:ext cx="3169364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DB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8189112" y="2969915"/>
            <a:ext cx="3169364" cy="8930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spcAft>
                <a:spcPts val="750"/>
              </a:spcAft>
              <a:buNone/>
            </a:pP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Database Requirement — </a:t>
            </a:r>
            <a:r>
              <a:rPr lang="en-US" sz="13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требование к базе данных</a:t>
            </a:r>
            <a:endParaRPr lang="en-US" sz="1300" dirty="0"/>
          </a:p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DB-01, DB-02…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661475" y="4199930"/>
            <a:ext cx="5351626" cy="1329432"/>
          </a:xfrm>
          <a:prstGeom prst="roundRect">
            <a:avLst>
              <a:gd name="adj" fmla="val 5225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33119" y="4371578"/>
            <a:ext cx="5008338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BR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833119" y="4729262"/>
            <a:ext cx="5008338" cy="628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33000"/>
              </a:lnSpc>
              <a:spcAft>
                <a:spcPts val="750"/>
              </a:spcAft>
              <a:buNone/>
            </a:pP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Business Rule — </a:t>
            </a:r>
            <a:r>
              <a:rPr lang="en-US" sz="13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бизнес-правило</a:t>
            </a:r>
            <a:endParaRPr lang="en-US" sz="1300" dirty="0"/>
          </a:p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BR-01, BR-02…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6178395" y="4199930"/>
            <a:ext cx="5351725" cy="1329432"/>
          </a:xfrm>
          <a:prstGeom prst="roundRect">
            <a:avLst>
              <a:gd name="adj" fmla="val 5225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350040" y="4371578"/>
            <a:ext cx="5008437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SEC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6350040" y="4729262"/>
            <a:ext cx="5008437" cy="628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33000"/>
              </a:lnSpc>
              <a:spcAft>
                <a:spcPts val="750"/>
              </a:spcAft>
              <a:buNone/>
            </a:pP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Security Requirement — </a:t>
            </a:r>
            <a:r>
              <a:rPr lang="en-US" sz="13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требование безопасности</a:t>
            </a:r>
            <a:endParaRPr lang="en-US" sz="1300" dirty="0"/>
          </a:p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SEC-01, SEC-02…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61475" y="5715397"/>
            <a:ext cx="11478330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Идентификаторы используются при </a:t>
            </a:r>
            <a:r>
              <a:rPr lang="en-US" sz="13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трассировке требований</a:t>
            </a: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— связывании требований с проблемами, функциями и тестами.</a:t>
            </a:r>
            <a:endParaRPr lang="en-US" sz="13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775891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Функциональные требования</a:t>
            </a:r>
            <a:endParaRPr lang="en-US" sz="3250" dirty="0"/>
          </a:p>
        </p:txBody>
      </p:sp>
      <p:sp>
        <p:nvSpPr>
          <p:cNvPr id="3" name="Text 1"/>
          <p:cNvSpPr/>
          <p:nvPr/>
        </p:nvSpPr>
        <p:spPr>
          <a:xfrm>
            <a:off x="909516" y="1875532"/>
            <a:ext cx="4984625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Функциональные требования</a:t>
            </a: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описывают функции и действия, которые должна выполнять система.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661475" y="1726704"/>
            <a:ext cx="19050" cy="826889"/>
          </a:xfrm>
          <a:prstGeom prst="roundRect">
            <a:avLst>
              <a:gd name="adj" fmla="val 49999"/>
            </a:avLst>
          </a:prstGeom>
          <a:solidFill>
            <a:srgbClr val="1B1B27"/>
          </a:solidFill>
          <a:ln/>
        </p:spPr>
      </p:sp>
      <p:sp>
        <p:nvSpPr>
          <p:cNvPr id="5" name="Text 3"/>
          <p:cNvSpPr/>
          <p:nvPr/>
        </p:nvSpPr>
        <p:spPr>
          <a:xfrm>
            <a:off x="661475" y="2739628"/>
            <a:ext cx="5232666" cy="9426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33000"/>
              </a:lnSpc>
              <a:spcAft>
                <a:spcPts val="1150"/>
              </a:spcAft>
              <a:buNone/>
            </a:pP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Главный вопрос: </a:t>
            </a:r>
            <a:r>
              <a:rPr lang="en-US" sz="13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«Что должна делать система?»</a:t>
            </a:r>
            <a:endParaRPr lang="en-US" sz="1300" dirty="0"/>
          </a:p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Функциональные требования — самая большая и важная часть технического задания.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6184844" y="1540669"/>
            <a:ext cx="5470785" cy="4541441"/>
          </a:xfrm>
          <a:prstGeom prst="roundRect">
            <a:avLst>
              <a:gd name="adj" fmla="val 2622"/>
            </a:avLst>
          </a:prstGeom>
          <a:solidFill>
            <a:srgbClr val="1B1B27">
              <a:alpha val="95000"/>
            </a:srgbClr>
          </a:solidFill>
          <a:ln/>
        </p:spPr>
      </p:sp>
      <p:sp>
        <p:nvSpPr>
          <p:cNvPr id="7" name="Text 5"/>
          <p:cNvSpPr/>
          <p:nvPr/>
        </p:nvSpPr>
        <p:spPr>
          <a:xfrm>
            <a:off x="6350139" y="1705967"/>
            <a:ext cx="5140196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Характеристики FR</a:t>
            </a:r>
            <a:endParaRPr lang="en-US" sz="1600" dirty="0"/>
          </a:p>
        </p:txBody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331089" y="2131417"/>
            <a:ext cx="5159246" cy="72648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6553532" y="2150467"/>
            <a:ext cx="4936803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Поведение системы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6553532" y="2574230"/>
            <a:ext cx="4936803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Описывают конкретное поведение системы</a:t>
            </a:r>
            <a:endParaRPr lang="en-US" sz="1300" dirty="0"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331089" y="3150493"/>
            <a:ext cx="5159246" cy="72648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6553532" y="3169543"/>
            <a:ext cx="4936803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Действия пользователя</a:t>
            </a:r>
            <a:endParaRPr lang="en-US" sz="1600" dirty="0"/>
          </a:p>
        </p:txBody>
      </p:sp>
      <p:sp>
        <p:nvSpPr>
          <p:cNvPr id="13" name="Text 9"/>
          <p:cNvSpPr/>
          <p:nvPr/>
        </p:nvSpPr>
        <p:spPr>
          <a:xfrm>
            <a:off x="6553532" y="3593306"/>
            <a:ext cx="4936803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Связаны с конкретными действиями пользователя</a:t>
            </a:r>
            <a:endParaRPr lang="en-US" sz="1300" dirty="0"/>
          </a:p>
        </p:txBody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331089" y="4169569"/>
            <a:ext cx="5159246" cy="726480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6553532" y="4188619"/>
            <a:ext cx="4936803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Проверяемость</a:t>
            </a:r>
            <a:endParaRPr lang="en-US" sz="1600" dirty="0"/>
          </a:p>
        </p:txBody>
      </p:sp>
      <p:sp>
        <p:nvSpPr>
          <p:cNvPr id="16" name="Text 11"/>
          <p:cNvSpPr/>
          <p:nvPr/>
        </p:nvSpPr>
        <p:spPr>
          <a:xfrm>
            <a:off x="6553532" y="4612382"/>
            <a:ext cx="4936803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Проверяются путём выполнения действия в системе</a:t>
            </a:r>
            <a:endParaRPr lang="en-US" sz="1300" dirty="0"/>
          </a:p>
        </p:txBody>
      </p:sp>
      <p:pic>
        <p:nvPicPr>
          <p:cNvPr id="17" name="Image 3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331089" y="5188645"/>
            <a:ext cx="5159246" cy="726480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6553532" y="5207695"/>
            <a:ext cx="4936803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Функция программы</a:t>
            </a:r>
            <a:endParaRPr lang="en-US" sz="1600" dirty="0"/>
          </a:p>
        </p:txBody>
      </p:sp>
      <p:sp>
        <p:nvSpPr>
          <p:cNvPr id="19" name="Text 13"/>
          <p:cNvSpPr/>
          <p:nvPr/>
        </p:nvSpPr>
        <p:spPr>
          <a:xfrm>
            <a:off x="6553532" y="5631458"/>
            <a:ext cx="4936803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Каждое FR — это потенциальная функция программы</a:t>
            </a:r>
            <a:endParaRPr lang="en-US" sz="13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073646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Примеры функциональных требований</a:t>
            </a:r>
            <a:endParaRPr lang="en-US" sz="3250" dirty="0"/>
          </a:p>
        </p:txBody>
      </p:sp>
      <p:graphicFrame>
        <p:nvGraphicFramePr>
          <p:cNvPr id="3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61475" y="1921073"/>
          <a:ext cx="9143771" cy="914400"/>
        </p:xfrm>
        <a:graphic>
          <a:graphicData uri="http://schemas.openxmlformats.org/drawingml/2006/table">
            <a:tbl>
              <a:tblPr/>
              <a:tblGrid>
                <a:gridCol w="13042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5644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8917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ID</a:t>
                      </a:r>
                      <a:endParaRPr lang="en-US" sz="13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B1B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B2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Требование</a:t>
                      </a:r>
                      <a:endParaRPr lang="en-US" sz="13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1B1B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B2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209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FR-01</a:t>
                      </a:r>
                      <a:endParaRPr lang="en-US" sz="13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Система должна обеспечивать авторизацию пользователя по логину и паролю.</a:t>
                      </a:r>
                      <a:endParaRPr lang="en-US" sz="13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209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FR-02</a:t>
                      </a:r>
                      <a:endParaRPr lang="en-US" sz="13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Система должна отображать список всех сертификатов.</a:t>
                      </a:r>
                      <a:endParaRPr lang="en-US" sz="13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209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FR-03</a:t>
                      </a:r>
                      <a:endParaRPr lang="en-US" sz="13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Система должна позволять добавлять новые сертификаты.</a:t>
                      </a:r>
                      <a:endParaRPr lang="en-US" sz="13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209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FR-04</a:t>
                      </a:r>
                      <a:endParaRPr lang="en-US" sz="13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Система должна обеспечивать поиск сертификата по номеру, владельцу и наименованию.</a:t>
                      </a:r>
                      <a:endParaRPr lang="en-US" sz="13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209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FR-05</a:t>
                      </a:r>
                      <a:endParaRPr lang="en-US" sz="13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Система должна отображать просроченные сертификаты отдельным списком.</a:t>
                      </a:r>
                      <a:endParaRPr lang="en-US" sz="13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8209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FR-06</a:t>
                      </a:r>
                      <a:endParaRPr lang="en-US" sz="13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Система должна позволять редактировать данные сертификата.</a:t>
                      </a:r>
                      <a:endParaRPr lang="en-US" sz="13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78917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FR-07</a:t>
                      </a:r>
                      <a:endParaRPr lang="en-US" sz="13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Система должна записывать каждое изменение в журнал аудита.</a:t>
                      </a:r>
                      <a:endParaRPr lang="en-US" sz="13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630238"/>
            <a:ext cx="10868745" cy="5006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1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Группы функций CertControl</a:t>
            </a:r>
            <a:endParaRPr lang="en-US" sz="3150" dirty="0"/>
          </a:p>
        </p:txBody>
      </p:sp>
      <p:sp>
        <p:nvSpPr>
          <p:cNvPr id="3" name="Shape 1"/>
          <p:cNvSpPr/>
          <p:nvPr/>
        </p:nvSpPr>
        <p:spPr>
          <a:xfrm>
            <a:off x="661475" y="1441252"/>
            <a:ext cx="5356786" cy="954088"/>
          </a:xfrm>
          <a:prstGeom prst="roundRect">
            <a:avLst>
              <a:gd name="adj" fmla="val 7053"/>
            </a:avLst>
          </a:prstGeom>
          <a:solidFill>
            <a:srgbClr val="FFFFFF">
              <a:alpha val="95000"/>
            </a:srgbClr>
          </a:solidFill>
          <a:ln w="19050">
            <a:solidFill>
              <a:srgbClr val="C7C7D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840659" y="1620441"/>
            <a:ext cx="4998416" cy="2503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Авторизация</a:t>
            </a:r>
            <a:endParaRPr lang="en-US" sz="1550" dirty="0"/>
          </a:p>
        </p:txBody>
      </p:sp>
      <p:sp>
        <p:nvSpPr>
          <p:cNvPr id="5" name="Text 3"/>
          <p:cNvSpPr/>
          <p:nvPr/>
        </p:nvSpPr>
        <p:spPr>
          <a:xfrm>
            <a:off x="840659" y="1963837"/>
            <a:ext cx="4998416" cy="2523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1000"/>
              </a:lnSpc>
              <a:buNone/>
            </a:pPr>
            <a:r>
              <a:rPr lang="en-US" sz="12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Вход, выход, проверка роли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6173435" y="1441252"/>
            <a:ext cx="5356786" cy="954088"/>
          </a:xfrm>
          <a:prstGeom prst="roundRect">
            <a:avLst>
              <a:gd name="adj" fmla="val 7053"/>
            </a:avLst>
          </a:prstGeom>
          <a:solidFill>
            <a:srgbClr val="FFFFFF">
              <a:alpha val="95000"/>
            </a:srgbClr>
          </a:solidFill>
          <a:ln w="19050">
            <a:solidFill>
              <a:srgbClr val="C7C7D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352619" y="1620441"/>
            <a:ext cx="4998416" cy="2503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Работа с сертификатами</a:t>
            </a:r>
            <a:endParaRPr lang="en-US" sz="1550" dirty="0"/>
          </a:p>
        </p:txBody>
      </p:sp>
      <p:sp>
        <p:nvSpPr>
          <p:cNvPr id="8" name="Text 6"/>
          <p:cNvSpPr/>
          <p:nvPr/>
        </p:nvSpPr>
        <p:spPr>
          <a:xfrm>
            <a:off x="6352619" y="1963837"/>
            <a:ext cx="4998416" cy="2523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1000"/>
              </a:lnSpc>
              <a:buNone/>
            </a:pPr>
            <a:r>
              <a:rPr lang="en-US" sz="12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Добавление, редактирование, удаление, просмотр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661475" y="2550517"/>
            <a:ext cx="5356786" cy="954088"/>
          </a:xfrm>
          <a:prstGeom prst="roundRect">
            <a:avLst>
              <a:gd name="adj" fmla="val 7053"/>
            </a:avLst>
          </a:prstGeom>
          <a:solidFill>
            <a:srgbClr val="FFFFFF">
              <a:alpha val="95000"/>
            </a:srgbClr>
          </a:solidFill>
          <a:ln w="19050">
            <a:solidFill>
              <a:srgbClr val="C7C7D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40659" y="2729706"/>
            <a:ext cx="4998416" cy="2503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Поиск и фильтрация</a:t>
            </a:r>
            <a:endParaRPr lang="en-US" sz="1550" dirty="0"/>
          </a:p>
        </p:txBody>
      </p:sp>
      <p:sp>
        <p:nvSpPr>
          <p:cNvPr id="11" name="Text 9"/>
          <p:cNvSpPr/>
          <p:nvPr/>
        </p:nvSpPr>
        <p:spPr>
          <a:xfrm>
            <a:off x="840659" y="3073102"/>
            <a:ext cx="4998416" cy="2523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1000"/>
              </a:lnSpc>
              <a:buNone/>
            </a:pPr>
            <a:r>
              <a:rPr lang="en-US" sz="12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Поиск по номеру, владельцу, статусу, дате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6173435" y="2550517"/>
            <a:ext cx="5356786" cy="954088"/>
          </a:xfrm>
          <a:prstGeom prst="roundRect">
            <a:avLst>
              <a:gd name="adj" fmla="val 7053"/>
            </a:avLst>
          </a:prstGeom>
          <a:solidFill>
            <a:srgbClr val="FFFFFF">
              <a:alpha val="95000"/>
            </a:srgbClr>
          </a:solidFill>
          <a:ln w="19050">
            <a:solidFill>
              <a:srgbClr val="C7C7D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352619" y="2729706"/>
            <a:ext cx="4998416" cy="2503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Контроль сроков</a:t>
            </a:r>
            <a:endParaRPr lang="en-US" sz="1550" dirty="0"/>
          </a:p>
        </p:txBody>
      </p:sp>
      <p:sp>
        <p:nvSpPr>
          <p:cNvPr id="14" name="Text 12"/>
          <p:cNvSpPr/>
          <p:nvPr/>
        </p:nvSpPr>
        <p:spPr>
          <a:xfrm>
            <a:off x="6352619" y="3073102"/>
            <a:ext cx="4998416" cy="2523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1000"/>
              </a:lnSpc>
              <a:buNone/>
            </a:pPr>
            <a:r>
              <a:rPr lang="en-US" sz="12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Определение статуса, список истекающих, список просроченных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661475" y="3659783"/>
            <a:ext cx="5356786" cy="1206401"/>
          </a:xfrm>
          <a:prstGeom prst="roundRect">
            <a:avLst>
              <a:gd name="adj" fmla="val 5578"/>
            </a:avLst>
          </a:prstGeom>
          <a:solidFill>
            <a:srgbClr val="FFFFFF">
              <a:alpha val="95000"/>
            </a:srgbClr>
          </a:solidFill>
          <a:ln w="19050">
            <a:solidFill>
              <a:srgbClr val="C7C7D0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40659" y="3838972"/>
            <a:ext cx="4998416" cy="2503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Владельцы</a:t>
            </a:r>
            <a:endParaRPr lang="en-US" sz="1550" dirty="0"/>
          </a:p>
        </p:txBody>
      </p:sp>
      <p:sp>
        <p:nvSpPr>
          <p:cNvPr id="17" name="Text 15"/>
          <p:cNvSpPr/>
          <p:nvPr/>
        </p:nvSpPr>
        <p:spPr>
          <a:xfrm>
            <a:off x="840659" y="4182368"/>
            <a:ext cx="4998416" cy="2523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1000"/>
              </a:lnSpc>
              <a:buNone/>
            </a:pPr>
            <a:r>
              <a:rPr lang="en-US" sz="12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Ведение справочника владельцев сертификатов</a:t>
            </a:r>
            <a:endParaRPr lang="en-US" sz="1250" dirty="0"/>
          </a:p>
        </p:txBody>
      </p:sp>
      <p:sp>
        <p:nvSpPr>
          <p:cNvPr id="18" name="Shape 16"/>
          <p:cNvSpPr/>
          <p:nvPr/>
        </p:nvSpPr>
        <p:spPr>
          <a:xfrm>
            <a:off x="6173435" y="3659783"/>
            <a:ext cx="5356786" cy="1206401"/>
          </a:xfrm>
          <a:prstGeom prst="roundRect">
            <a:avLst>
              <a:gd name="adj" fmla="val 5578"/>
            </a:avLst>
          </a:prstGeom>
          <a:solidFill>
            <a:srgbClr val="FFFFFF">
              <a:alpha val="95000"/>
            </a:srgbClr>
          </a:solidFill>
          <a:ln w="19050">
            <a:solidFill>
              <a:srgbClr val="C7C7D0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352619" y="3838972"/>
            <a:ext cx="4998416" cy="2503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Пользователи</a:t>
            </a:r>
            <a:endParaRPr lang="en-US" sz="1550" dirty="0"/>
          </a:p>
        </p:txBody>
      </p:sp>
      <p:sp>
        <p:nvSpPr>
          <p:cNvPr id="20" name="Text 18"/>
          <p:cNvSpPr/>
          <p:nvPr/>
        </p:nvSpPr>
        <p:spPr>
          <a:xfrm>
            <a:off x="6352619" y="4182368"/>
            <a:ext cx="4998416" cy="5046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1000"/>
              </a:lnSpc>
              <a:buNone/>
            </a:pPr>
            <a:r>
              <a:rPr lang="en-US" sz="12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Создание, блокировка, назначение ролей (только администратор)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661475" y="5021362"/>
            <a:ext cx="5356786" cy="1206401"/>
          </a:xfrm>
          <a:prstGeom prst="roundRect">
            <a:avLst>
              <a:gd name="adj" fmla="val 5578"/>
            </a:avLst>
          </a:prstGeom>
          <a:solidFill>
            <a:srgbClr val="FFFFFF">
              <a:alpha val="95000"/>
            </a:srgbClr>
          </a:solidFill>
          <a:ln w="19050">
            <a:solidFill>
              <a:srgbClr val="C7C7D0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840659" y="5200551"/>
            <a:ext cx="4998416" cy="2503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Журнал аудита</a:t>
            </a:r>
            <a:endParaRPr lang="en-US" sz="1550" dirty="0"/>
          </a:p>
        </p:txBody>
      </p:sp>
      <p:sp>
        <p:nvSpPr>
          <p:cNvPr id="23" name="Text 21"/>
          <p:cNvSpPr/>
          <p:nvPr/>
        </p:nvSpPr>
        <p:spPr>
          <a:xfrm>
            <a:off x="840659" y="5543947"/>
            <a:ext cx="4998416" cy="5046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1000"/>
              </a:lnSpc>
              <a:buNone/>
            </a:pPr>
            <a:r>
              <a:rPr lang="en-US" sz="12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Просмотр истории действий, фильтрация по дате и пользователю</a:t>
            </a:r>
            <a:endParaRPr lang="en-US" sz="1250" dirty="0"/>
          </a:p>
        </p:txBody>
      </p:sp>
      <p:sp>
        <p:nvSpPr>
          <p:cNvPr id="24" name="Shape 22"/>
          <p:cNvSpPr/>
          <p:nvPr/>
        </p:nvSpPr>
        <p:spPr>
          <a:xfrm>
            <a:off x="6173435" y="5021362"/>
            <a:ext cx="5356786" cy="1206401"/>
          </a:xfrm>
          <a:prstGeom prst="roundRect">
            <a:avLst>
              <a:gd name="adj" fmla="val 5578"/>
            </a:avLst>
          </a:prstGeom>
          <a:solidFill>
            <a:srgbClr val="FFFFFF">
              <a:alpha val="95000"/>
            </a:srgbClr>
          </a:solidFill>
          <a:ln w="19050">
            <a:solidFill>
              <a:srgbClr val="C7C7D0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352619" y="5200551"/>
            <a:ext cx="4998416" cy="2503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Отчётность</a:t>
            </a:r>
            <a:endParaRPr lang="en-US" sz="1550" dirty="0"/>
          </a:p>
        </p:txBody>
      </p:sp>
      <p:sp>
        <p:nvSpPr>
          <p:cNvPr id="26" name="Text 24"/>
          <p:cNvSpPr/>
          <p:nvPr/>
        </p:nvSpPr>
        <p:spPr>
          <a:xfrm>
            <a:off x="6352619" y="5543947"/>
            <a:ext cx="4998416" cy="2523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1000"/>
              </a:lnSpc>
              <a:buNone/>
            </a:pPr>
            <a:r>
              <a:rPr lang="en-US" sz="12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Формирование сводных отчётов по сертификатам</a:t>
            </a:r>
            <a:endParaRPr lang="en-US" sz="12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422698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Нефункциональные требования</a:t>
            </a:r>
            <a:endParaRPr lang="en-US" sz="3250" dirty="0"/>
          </a:p>
        </p:txBody>
      </p:sp>
      <p:sp>
        <p:nvSpPr>
          <p:cNvPr id="3" name="Text 1"/>
          <p:cNvSpPr/>
          <p:nvPr/>
        </p:nvSpPr>
        <p:spPr>
          <a:xfrm>
            <a:off x="909516" y="2522339"/>
            <a:ext cx="4984625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Нефункциональные требования</a:t>
            </a: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описывают характеристики, свойства и ограничения информационной системы.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661475" y="2373511"/>
            <a:ext cx="19050" cy="826889"/>
          </a:xfrm>
          <a:prstGeom prst="roundRect">
            <a:avLst>
              <a:gd name="adj" fmla="val 49999"/>
            </a:avLst>
          </a:prstGeom>
          <a:solidFill>
            <a:srgbClr val="1B1B27"/>
          </a:solidFill>
          <a:ln/>
        </p:spPr>
      </p:sp>
      <p:sp>
        <p:nvSpPr>
          <p:cNvPr id="5" name="Text 3"/>
          <p:cNvSpPr/>
          <p:nvPr/>
        </p:nvSpPr>
        <p:spPr>
          <a:xfrm>
            <a:off x="661475" y="3386435"/>
            <a:ext cx="5842251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Главный вопрос: </a:t>
            </a:r>
            <a:r>
              <a:rPr lang="en-US" sz="13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«Какой должна быть система?»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661475" y="3878362"/>
            <a:ext cx="5232666" cy="19050"/>
          </a:xfrm>
          <a:prstGeom prst="roundRect">
            <a:avLst>
              <a:gd name="adj" fmla="val 49999"/>
            </a:avLst>
          </a:prstGeom>
          <a:solidFill>
            <a:srgbClr val="3C3939">
              <a:alpha val="50000"/>
            </a:srgbClr>
          </a:solidFill>
          <a:ln/>
        </p:spPr>
      </p:sp>
      <p:sp>
        <p:nvSpPr>
          <p:cNvPr id="7" name="Text 5"/>
          <p:cNvSpPr/>
          <p:nvPr/>
        </p:nvSpPr>
        <p:spPr>
          <a:xfrm>
            <a:off x="661475" y="4124722"/>
            <a:ext cx="5232666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Нарушение нефункциональных требований делает систему </a:t>
            </a:r>
            <a:r>
              <a:rPr lang="en-US" sz="13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неприемлемой</a:t>
            </a: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, даже если все функции работают.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184844" y="2187476"/>
            <a:ext cx="5470785" cy="3247727"/>
          </a:xfrm>
          <a:prstGeom prst="roundRect">
            <a:avLst>
              <a:gd name="adj" fmla="val 3667"/>
            </a:avLst>
          </a:prstGeom>
          <a:solidFill>
            <a:srgbClr val="1B1B27">
              <a:alpha val="95000"/>
            </a:srgbClr>
          </a:solidFill>
          <a:ln/>
        </p:spPr>
      </p:sp>
      <p:sp>
        <p:nvSpPr>
          <p:cNvPr id="9" name="Text 7"/>
          <p:cNvSpPr/>
          <p:nvPr/>
        </p:nvSpPr>
        <p:spPr>
          <a:xfrm>
            <a:off x="6350139" y="2352774"/>
            <a:ext cx="5140196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Пример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6350139" y="2776538"/>
            <a:ext cx="5140196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Система может правильно искать сертификаты (функциональное требование выполнено), но если поиск занимает </a:t>
            </a:r>
            <a:r>
              <a:rPr lang="en-US" sz="1300" b="1" dirty="0">
                <a:solidFill>
                  <a:srgbClr val="FFFFFF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5 минут</a:t>
            </a:r>
            <a:r>
              <a:rPr lang="en-US" sz="13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— нефункциональное требование нарушено.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6350139" y="3797697"/>
            <a:ext cx="5140196" cy="19050"/>
          </a:xfrm>
          <a:prstGeom prst="roundRect">
            <a:avLst>
              <a:gd name="adj" fmla="val 49999"/>
            </a:avLst>
          </a:prstGeom>
          <a:solidFill>
            <a:srgbClr val="FFFFFF">
              <a:alpha val="50000"/>
            </a:srgbClr>
          </a:solidFill>
          <a:ln/>
        </p:spPr>
      </p:sp>
      <p:sp>
        <p:nvSpPr>
          <p:cNvPr id="12" name="Text 10"/>
          <p:cNvSpPr/>
          <p:nvPr/>
        </p:nvSpPr>
        <p:spPr>
          <a:xfrm>
            <a:off x="6350139" y="4044057"/>
            <a:ext cx="5140196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Характеристики NFR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6350139" y="4467820"/>
            <a:ext cx="5140196" cy="9095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64160" indent="-26416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Описывают </a:t>
            </a:r>
            <a:r>
              <a:rPr lang="en-US" sz="1300" b="1" dirty="0">
                <a:solidFill>
                  <a:srgbClr val="FFFFFF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качество</a:t>
            </a:r>
            <a:r>
              <a:rPr lang="en-US" sz="13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системы, а не её функции</a:t>
            </a:r>
            <a:endParaRPr lang="en-US" sz="1300" dirty="0"/>
          </a:p>
          <a:p>
            <a:pPr marL="264160" indent="-26416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Влияют на </a:t>
            </a:r>
            <a:r>
              <a:rPr lang="en-US" sz="1300" b="1" dirty="0">
                <a:solidFill>
                  <a:srgbClr val="FFFFFF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архитектуру</a:t>
            </a:r>
            <a:r>
              <a:rPr lang="en-US" sz="13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и выбор технологий</a:t>
            </a:r>
            <a:endParaRPr lang="en-US" sz="1300" dirty="0"/>
          </a:p>
          <a:p>
            <a:pPr marL="264160" indent="-26416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Часто определяются </a:t>
            </a:r>
            <a:r>
              <a:rPr lang="en-US" sz="1300" b="1" dirty="0">
                <a:solidFill>
                  <a:srgbClr val="FFFFFF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заказчиком или стандартами</a:t>
            </a:r>
            <a:endParaRPr lang="en-US" sz="13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073646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Примеры нефункциональных требований</a:t>
            </a:r>
            <a:endParaRPr lang="en-US" sz="3250" dirty="0"/>
          </a:p>
        </p:txBody>
      </p:sp>
      <p:graphicFrame>
        <p:nvGraphicFramePr>
          <p:cNvPr id="3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61475" y="1921073"/>
          <a:ext cx="9143771" cy="914400"/>
        </p:xfrm>
        <a:graphic>
          <a:graphicData uri="http://schemas.openxmlformats.org/drawingml/2006/table">
            <a:tbl>
              <a:tblPr/>
              <a:tblGrid>
                <a:gridCol w="13042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5644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8917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ID</a:t>
                      </a:r>
                      <a:endParaRPr lang="en-US" sz="13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B1B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B2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Требование</a:t>
                      </a:r>
                      <a:endParaRPr lang="en-US" sz="13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1B1B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B2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209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NFR-01</a:t>
                      </a:r>
                      <a:endParaRPr lang="en-US" sz="13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База данных должна использовать </a:t>
                      </a:r>
                      <a:r>
                        <a:rPr lang="en-US" sz="1300" b="1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Microsoft SQL Server</a:t>
                      </a:r>
                      <a:r>
                        <a:rPr lang="en-US" sz="1300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.</a:t>
                      </a:r>
                      <a:endParaRPr lang="en-US" sz="13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209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NFR-02</a:t>
                      </a:r>
                      <a:endParaRPr lang="en-US" sz="13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Клиентское приложение должно быть разработано на </a:t>
                      </a:r>
                      <a:r>
                        <a:rPr lang="en-US" sz="1300" b="1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C# (.NET, WPF)</a:t>
                      </a:r>
                      <a:r>
                        <a:rPr lang="en-US" sz="1300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.</a:t>
                      </a:r>
                      <a:endParaRPr lang="en-US" sz="13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209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NFR-03</a:t>
                      </a:r>
                      <a:endParaRPr lang="en-US" sz="13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Интерфейс должен быть </a:t>
                      </a:r>
                      <a:r>
                        <a:rPr lang="en-US" sz="1300" b="1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русскоязычным</a:t>
                      </a:r>
                      <a:r>
                        <a:rPr lang="en-US" sz="1300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.</a:t>
                      </a:r>
                      <a:endParaRPr lang="en-US" sz="13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209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NFR-04</a:t>
                      </a:r>
                      <a:endParaRPr lang="en-US" sz="13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Работа с системой должна выполняться только после </a:t>
                      </a:r>
                      <a:r>
                        <a:rPr lang="en-US" sz="1300" b="1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аутентификации</a:t>
                      </a:r>
                      <a:r>
                        <a:rPr lang="en-US" sz="1300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.</a:t>
                      </a:r>
                      <a:endParaRPr lang="en-US" sz="13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209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NFR-05</a:t>
                      </a:r>
                      <a:endParaRPr lang="en-US" sz="13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Система должна работать в операционной системе </a:t>
                      </a:r>
                      <a:r>
                        <a:rPr lang="en-US" sz="1300" b="1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Windows</a:t>
                      </a:r>
                      <a:r>
                        <a:rPr lang="en-US" sz="1300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.</a:t>
                      </a:r>
                      <a:endParaRPr lang="en-US" sz="13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8209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NFR-06</a:t>
                      </a:r>
                      <a:endParaRPr lang="en-US" sz="13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Доступ к данным должен осуществляться через </a:t>
                      </a:r>
                      <a:r>
                        <a:rPr lang="en-US" sz="1300" b="1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ADO.NET</a:t>
                      </a:r>
                      <a:r>
                        <a:rPr lang="en-US" sz="1300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.</a:t>
                      </a:r>
                      <a:endParaRPr lang="en-US" sz="13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78917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NFR-07</a:t>
                      </a:r>
                      <a:endParaRPr lang="en-US" sz="13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Система должна использовать </a:t>
                      </a:r>
                      <a:r>
                        <a:rPr lang="en-US" sz="1300" b="1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клиент-серверную архитектуру</a:t>
                      </a:r>
                      <a:r>
                        <a:rPr lang="en-US" sz="1300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.</a:t>
                      </a:r>
                      <a:endParaRPr lang="en-US" sz="13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476474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Категории нефункциональных требований</a:t>
            </a:r>
            <a:endParaRPr lang="en-US" sz="32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1475" y="2323902"/>
            <a:ext cx="413434" cy="413445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281577" y="2323902"/>
            <a:ext cx="4710888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Производительность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1281577" y="2681585"/>
            <a:ext cx="4710888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Время отклика, скорость поиска, количество одновременных пользователей</a:t>
            </a:r>
            <a:endParaRPr lang="en-US" sz="130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199132" y="2323902"/>
            <a:ext cx="413434" cy="41344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819233" y="2323902"/>
            <a:ext cx="4710987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Безопасность</a:t>
            </a:r>
            <a:endParaRPr lang="en-US" sz="1600" dirty="0"/>
          </a:p>
        </p:txBody>
      </p:sp>
      <p:sp>
        <p:nvSpPr>
          <p:cNvPr id="8" name="Text 4"/>
          <p:cNvSpPr/>
          <p:nvPr/>
        </p:nvSpPr>
        <p:spPr>
          <a:xfrm>
            <a:off x="6819233" y="2681585"/>
            <a:ext cx="4710987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Аутентификация, авторизация, шифрование, журналирование</a:t>
            </a:r>
            <a:endParaRPr lang="en-US" sz="130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61475" y="3541514"/>
            <a:ext cx="413434" cy="413445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281577" y="3541514"/>
            <a:ext cx="4710888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Надёжность</a:t>
            </a:r>
            <a:endParaRPr lang="en-US" sz="1600" dirty="0"/>
          </a:p>
        </p:txBody>
      </p:sp>
      <p:sp>
        <p:nvSpPr>
          <p:cNvPr id="11" name="Text 6"/>
          <p:cNvSpPr/>
          <p:nvPr/>
        </p:nvSpPr>
        <p:spPr>
          <a:xfrm>
            <a:off x="1281577" y="3899198"/>
            <a:ext cx="4710888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Устойчивость к ошибкам, резервное копирование, восстановление</a:t>
            </a:r>
            <a:endParaRPr lang="en-US" sz="1300" dirty="0"/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199132" y="3541514"/>
            <a:ext cx="413434" cy="413445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6819233" y="3541514"/>
            <a:ext cx="4710987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Удобство использования</a:t>
            </a:r>
            <a:endParaRPr lang="en-US" sz="1600" dirty="0"/>
          </a:p>
        </p:txBody>
      </p:sp>
      <p:sp>
        <p:nvSpPr>
          <p:cNvPr id="14" name="Text 8"/>
          <p:cNvSpPr/>
          <p:nvPr/>
        </p:nvSpPr>
        <p:spPr>
          <a:xfrm>
            <a:off x="6819233" y="3899198"/>
            <a:ext cx="4710987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Понятный интерфейс, русский язык, подсказки</a:t>
            </a:r>
            <a:endParaRPr lang="en-US" sz="1300" dirty="0"/>
          </a:p>
        </p:txBody>
      </p:sp>
      <p:pic>
        <p:nvPicPr>
          <p:cNvPr id="15" name="Image 4" descr="preencoded.png"/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61475" y="4759127"/>
            <a:ext cx="413434" cy="413445"/>
          </a:xfrm>
          <a:prstGeom prst="rect">
            <a:avLst/>
          </a:prstGeom>
        </p:spPr>
      </p:pic>
      <p:sp>
        <p:nvSpPr>
          <p:cNvPr id="16" name="Text 9"/>
          <p:cNvSpPr/>
          <p:nvPr/>
        </p:nvSpPr>
        <p:spPr>
          <a:xfrm>
            <a:off x="1281577" y="4759127"/>
            <a:ext cx="4710888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Совместимость</a:t>
            </a:r>
            <a:endParaRPr lang="en-US" sz="1600" dirty="0"/>
          </a:p>
        </p:txBody>
      </p:sp>
      <p:sp>
        <p:nvSpPr>
          <p:cNvPr id="17" name="Text 10"/>
          <p:cNvSpPr/>
          <p:nvPr/>
        </p:nvSpPr>
        <p:spPr>
          <a:xfrm>
            <a:off x="1281577" y="5116810"/>
            <a:ext cx="4710888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Операционная система, версии ПО, форматы данных</a:t>
            </a:r>
            <a:endParaRPr lang="en-US" sz="1300" dirty="0"/>
          </a:p>
        </p:txBody>
      </p:sp>
      <p:pic>
        <p:nvPicPr>
          <p:cNvPr id="18" name="Image 5" descr="preencoded.png"/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199132" y="4759127"/>
            <a:ext cx="413434" cy="413445"/>
          </a:xfrm>
          <a:prstGeom prst="rect">
            <a:avLst/>
          </a:prstGeom>
        </p:spPr>
      </p:pic>
      <p:sp>
        <p:nvSpPr>
          <p:cNvPr id="19" name="Text 11"/>
          <p:cNvSpPr/>
          <p:nvPr/>
        </p:nvSpPr>
        <p:spPr>
          <a:xfrm>
            <a:off x="6819233" y="4759127"/>
            <a:ext cx="4710987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Технологические ограничения</a:t>
            </a:r>
            <a:endParaRPr lang="en-US" sz="1600" dirty="0"/>
          </a:p>
        </p:txBody>
      </p:sp>
      <p:sp>
        <p:nvSpPr>
          <p:cNvPr id="20" name="Text 12"/>
          <p:cNvSpPr/>
          <p:nvPr/>
        </p:nvSpPr>
        <p:spPr>
          <a:xfrm>
            <a:off x="6819233" y="5116810"/>
            <a:ext cx="4710987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Конкретные языки, СУБД, фреймворки</a:t>
            </a:r>
            <a:endParaRPr lang="en-US" sz="13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198166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Функциональные и нефункциональные требования</a:t>
            </a:r>
            <a:endParaRPr lang="en-US" sz="3250" dirty="0"/>
          </a:p>
        </p:txBody>
      </p:sp>
      <p:sp>
        <p:nvSpPr>
          <p:cNvPr id="3" name="Text 1"/>
          <p:cNvSpPr/>
          <p:nvPr/>
        </p:nvSpPr>
        <p:spPr>
          <a:xfrm>
            <a:off x="661475" y="2045593"/>
            <a:ext cx="10868745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Оба типа требований </a:t>
            </a:r>
            <a:r>
              <a:rPr lang="en-US" sz="13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одинаково важны</a:t>
            </a: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. Система, выполняющая все функции, но работающая медленно или небезопасно, не соответствует требованиям.</a:t>
            </a:r>
            <a:endParaRPr lang="en-US" sz="1300" dirty="0"/>
          </a:p>
        </p:txBody>
      </p:sp>
      <p:graphicFrame>
        <p:nvGraphicFramePr>
          <p:cNvPr id="3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61475" y="2760861"/>
          <a:ext cx="9143771" cy="914400"/>
        </p:xfrm>
        <a:graphic>
          <a:graphicData uri="http://schemas.openxmlformats.org/drawingml/2006/table">
            <a:tbl>
              <a:tblPr/>
              <a:tblGrid>
                <a:gridCol w="54343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343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8917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Функциональное (FR) — «Что делает?»</a:t>
                      </a:r>
                      <a:endParaRPr lang="en-US" sz="13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B1B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B2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Нефункциональное (NFR) — «Как работает?»</a:t>
                      </a:r>
                      <a:endParaRPr lang="en-US" sz="13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1B1B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B2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209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Авторизация</a:t>
                      </a:r>
                      <a:endParaRPr lang="en-US" sz="13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Безопасность авторизации</a:t>
                      </a:r>
                      <a:endParaRPr lang="en-US" sz="13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209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Поиск сертификатов</a:t>
                      </a:r>
                      <a:endParaRPr lang="en-US" sz="13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Скорость поиска (не более 2 сек.)</a:t>
                      </a:r>
                      <a:endParaRPr lang="en-US" sz="13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209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Добавление записи</a:t>
                      </a:r>
                      <a:endParaRPr lang="en-US" sz="13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Надёжность сохранения</a:t>
                      </a:r>
                      <a:endParaRPr lang="en-US" sz="13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209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Формирование отчёта</a:t>
                      </a:r>
                      <a:endParaRPr lang="en-US" sz="13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Требования к формату отчёта</a:t>
                      </a:r>
                      <a:endParaRPr lang="en-US" sz="13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78917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Журнал аудита</a:t>
                      </a:r>
                      <a:endParaRPr lang="en-US" sz="13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Хранение журнала не менее 1 года</a:t>
                      </a:r>
                      <a:endParaRPr lang="en-US" sz="13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439168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Требования к данным</a:t>
            </a:r>
            <a:endParaRPr lang="en-US" sz="3250" dirty="0"/>
          </a:p>
        </p:txBody>
      </p:sp>
      <p:sp>
        <p:nvSpPr>
          <p:cNvPr id="3" name="Text 1"/>
          <p:cNvSpPr/>
          <p:nvPr/>
        </p:nvSpPr>
        <p:spPr>
          <a:xfrm>
            <a:off x="661475" y="2286595"/>
            <a:ext cx="10868745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Разработчику необходимо определить не только функции программы, но и </a:t>
            </a:r>
            <a:r>
              <a:rPr lang="en-US" sz="13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информацию, которую программа будет хранить</a:t>
            </a: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. Состав данных напрямую определяет </a:t>
            </a:r>
            <a:r>
              <a:rPr lang="en-US" sz="13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структуру таблиц</a:t>
            </a: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будущей базы данных.</a:t>
            </a:r>
            <a:endParaRPr lang="en-US" sz="1300" dirty="0"/>
          </a:p>
        </p:txBody>
      </p:sp>
      <p:graphicFrame>
        <p:nvGraphicFramePr>
          <p:cNvPr id="3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61475" y="3001863"/>
          <a:ext cx="9143771" cy="914400"/>
        </p:xfrm>
        <a:graphic>
          <a:graphicData uri="http://schemas.openxmlformats.org/drawingml/2006/table">
            <a:tbl>
              <a:tblPr/>
              <a:tblGrid>
                <a:gridCol w="27171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1515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8917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Объект</a:t>
                      </a:r>
                      <a:endParaRPr lang="en-US" sz="13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B1B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B2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Состав данных</a:t>
                      </a:r>
                      <a:endParaRPr lang="en-US" sz="13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1B1B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B2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209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Сертификат</a:t>
                      </a:r>
                      <a:endParaRPr lang="en-US" sz="13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Номер, дата выдачи, дата окончания, владелец, тип, центр сертификации, статус, комментарий</a:t>
                      </a:r>
                      <a:endParaRPr lang="en-US" sz="13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209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Владелец</a:t>
                      </a:r>
                      <a:endParaRPr lang="en-US" sz="13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ФИО или наименование, контактные данные, подразделение</a:t>
                      </a:r>
                      <a:endParaRPr lang="en-US" sz="13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209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Пользователь</a:t>
                      </a:r>
                      <a:endParaRPr lang="en-US" sz="13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Логин, хэш пароля, роль, статус (активен / заблокирован)</a:t>
                      </a:r>
                      <a:endParaRPr lang="en-US" sz="13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8917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Событие журнала</a:t>
                      </a:r>
                      <a:endParaRPr lang="en-US" sz="13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Дата и время, пользователь, тип действия, описание</a:t>
                      </a:r>
                      <a:endParaRPr lang="en-US" sz="13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491059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Обязательные и необязательные данные</a:t>
            </a:r>
            <a:endParaRPr lang="en-US" sz="3250" dirty="0"/>
          </a:p>
        </p:txBody>
      </p:sp>
      <p:sp>
        <p:nvSpPr>
          <p:cNvPr id="3" name="Text 1"/>
          <p:cNvSpPr/>
          <p:nvPr/>
        </p:nvSpPr>
        <p:spPr>
          <a:xfrm>
            <a:off x="661475" y="2421136"/>
            <a:ext cx="5232666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При анализе данных важно определить: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661475" y="2865636"/>
            <a:ext cx="5232666" cy="2315270"/>
          </a:xfrm>
          <a:prstGeom prst="roundRect">
            <a:avLst>
              <a:gd name="adj" fmla="val 3000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67825" y="2871986"/>
            <a:ext cx="5219966" cy="1283593"/>
          </a:xfrm>
          <a:custGeom>
            <a:avLst/>
            <a:gdLst/>
            <a:ahLst/>
            <a:cxnLst/>
            <a:rect l="l" t="t" r="r" b="b"/>
            <a:pathLst>
              <a:path w="5219966" h="1283593">
                <a:moveTo>
                  <a:pt x="57887" y="0"/>
                </a:moveTo>
                <a:lnTo>
                  <a:pt x="5162079" y="0"/>
                </a:lnTo>
                <a:arcTo wR="57887" hR="57888" stAng="16200000" swAng="5400000"/>
                <a:lnTo>
                  <a:pt x="5219966" y="1283593"/>
                </a:lnTo>
                <a:lnTo>
                  <a:pt x="0" y="1283593"/>
                </a:lnTo>
                <a:lnTo>
                  <a:pt x="0" y="57888"/>
                </a:lnTo>
                <a:arcTo wR="57887" hR="57888" stAng="10800000" swAng="5400000"/>
                <a:close/>
              </a:path>
            </a:pathLst>
          </a:custGeom>
          <a:solidFill>
            <a:srgbClr val="E1E1EA"/>
          </a:solidFill>
          <a:ln/>
        </p:spPr>
      </p:sp>
      <p:sp>
        <p:nvSpPr>
          <p:cNvPr id="6" name="Text 4"/>
          <p:cNvSpPr/>
          <p:nvPr/>
        </p:nvSpPr>
        <p:spPr>
          <a:xfrm>
            <a:off x="833119" y="3037284"/>
            <a:ext cx="4889378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Обязательно (NOT NULL)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33119" y="3461048"/>
            <a:ext cx="4889378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Номер сертификата, дата окончания, владелец, тип сертификата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67825" y="4155579"/>
            <a:ext cx="5219966" cy="1018977"/>
          </a:xfrm>
          <a:custGeom>
            <a:avLst/>
            <a:gdLst/>
            <a:ahLst/>
            <a:cxnLst/>
            <a:rect l="l" t="t" r="r" b="b"/>
            <a:pathLst>
              <a:path w="5219966" h="1018977">
                <a:moveTo>
                  <a:pt x="0" y="0"/>
                </a:moveTo>
                <a:lnTo>
                  <a:pt x="5219966" y="0"/>
                </a:lnTo>
                <a:lnTo>
                  <a:pt x="5219966" y="961088"/>
                </a:lnTo>
                <a:arcTo wR="57887" hR="57888" stAng="0" swAng="5400000"/>
                <a:lnTo>
                  <a:pt x="57887" y="1018977"/>
                </a:lnTo>
                <a:arcTo wR="57887" hR="57888" stAng="5400000" swAng="5400000"/>
                <a:lnTo>
                  <a:pt x="0" y="0"/>
                </a:lnTo>
                <a:close/>
              </a:path>
            </a:pathLst>
          </a:custGeom>
          <a:solidFill>
            <a:srgbClr val="E1E1EA"/>
          </a:solidFill>
          <a:ln/>
        </p:spPr>
      </p:sp>
      <p:sp>
        <p:nvSpPr>
          <p:cNvPr id="9" name="Shape 7"/>
          <p:cNvSpPr/>
          <p:nvPr/>
        </p:nvSpPr>
        <p:spPr>
          <a:xfrm>
            <a:off x="667825" y="4155579"/>
            <a:ext cx="5219966" cy="19050"/>
          </a:xfrm>
          <a:prstGeom prst="roundRect">
            <a:avLst>
              <a:gd name="adj" fmla="val 49999"/>
            </a:avLst>
          </a:prstGeom>
          <a:solidFill>
            <a:srgbClr val="C7C7D0"/>
          </a:solidFill>
          <a:ln/>
        </p:spPr>
      </p:sp>
      <p:sp>
        <p:nvSpPr>
          <p:cNvPr id="10" name="Text 8"/>
          <p:cNvSpPr/>
          <p:nvPr/>
        </p:nvSpPr>
        <p:spPr>
          <a:xfrm>
            <a:off x="833119" y="4320877"/>
            <a:ext cx="4889378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Может отсутствовать (NULL)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833119" y="4744641"/>
            <a:ext cx="4889378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Комментарий, дополнительное описание, серийный номер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6184844" y="2255838"/>
            <a:ext cx="5470785" cy="3111103"/>
          </a:xfrm>
          <a:prstGeom prst="roundRect">
            <a:avLst>
              <a:gd name="adj" fmla="val 3828"/>
            </a:avLst>
          </a:prstGeom>
          <a:solidFill>
            <a:srgbClr val="1B1B27">
              <a:alpha val="95000"/>
            </a:srgbClr>
          </a:solidFill>
          <a:ln/>
        </p:spPr>
      </p:sp>
      <p:sp>
        <p:nvSpPr>
          <p:cNvPr id="13" name="Text 11"/>
          <p:cNvSpPr/>
          <p:nvPr/>
        </p:nvSpPr>
        <p:spPr>
          <a:xfrm>
            <a:off x="6350139" y="2421136"/>
            <a:ext cx="5140196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Влияние на базу данных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350139" y="2844899"/>
            <a:ext cx="5140196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Это решение принимается на этапе анализа и </a:t>
            </a:r>
            <a:r>
              <a:rPr lang="en-US" sz="1300" b="1" dirty="0">
                <a:solidFill>
                  <a:srgbClr val="FFFFFF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позже повлияет на ограничения</a:t>
            </a:r>
            <a:r>
              <a:rPr lang="en-US" sz="13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в базе данных: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6350139" y="3522960"/>
            <a:ext cx="5140196" cy="5870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64160" indent="-264160" algn="l">
              <a:lnSpc>
                <a:spcPct val="133000"/>
              </a:lnSpc>
              <a:buSzPct val="100000"/>
              <a:buChar char="•"/>
            </a:pPr>
            <a:r>
              <a:rPr lang="en-US" sz="1300" b="1" dirty="0">
                <a:solidFill>
                  <a:srgbClr val="FFFFFF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NOT NULL</a:t>
            </a:r>
            <a:r>
              <a:rPr lang="en-US" sz="13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— поле обязательно для заполнения</a:t>
            </a:r>
            <a:endParaRPr lang="en-US" sz="1300" dirty="0"/>
          </a:p>
          <a:p>
            <a:pPr marL="264160" indent="-264160" algn="l">
              <a:lnSpc>
                <a:spcPct val="133000"/>
              </a:lnSpc>
              <a:buSzPct val="100000"/>
              <a:buChar char="•"/>
            </a:pPr>
            <a:r>
              <a:rPr lang="en-US" sz="1300" b="1" dirty="0">
                <a:solidFill>
                  <a:srgbClr val="FFFFFF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NULL</a:t>
            </a:r>
            <a:r>
              <a:rPr lang="en-US" sz="13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— поле может быть пустым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6350139" y="4337348"/>
            <a:ext cx="5140196" cy="19050"/>
          </a:xfrm>
          <a:prstGeom prst="roundRect">
            <a:avLst>
              <a:gd name="adj" fmla="val 49999"/>
            </a:avLst>
          </a:prstGeom>
          <a:solidFill>
            <a:srgbClr val="FFFFFF">
              <a:alpha val="50000"/>
            </a:srgbClr>
          </a:solidFill>
          <a:ln/>
        </p:spPr>
      </p:sp>
      <p:sp>
        <p:nvSpPr>
          <p:cNvPr id="17" name="Text 15"/>
          <p:cNvSpPr/>
          <p:nvPr/>
        </p:nvSpPr>
        <p:spPr>
          <a:xfrm>
            <a:off x="6350139" y="4583708"/>
            <a:ext cx="5140196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Неправильное определение обязательности данных приводит к ошибкам при вводе и некорректным записям в базе.</a:t>
            </a:r>
            <a:endParaRPr lang="en-US" sz="13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012130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Требования к базе данных</a:t>
            </a:r>
            <a:endParaRPr lang="en-US" sz="3250" dirty="0"/>
          </a:p>
        </p:txBody>
      </p:sp>
      <p:sp>
        <p:nvSpPr>
          <p:cNvPr id="3" name="Text 1"/>
          <p:cNvSpPr/>
          <p:nvPr/>
        </p:nvSpPr>
        <p:spPr>
          <a:xfrm>
            <a:off x="909516" y="2045593"/>
            <a:ext cx="10620705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Требования к базе данных</a:t>
            </a: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описывают состав, свойства, связи, ограничения и правила хранения данных будущей информационной системы.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661475" y="1859558"/>
            <a:ext cx="19050" cy="901303"/>
          </a:xfrm>
          <a:prstGeom prst="roundRect">
            <a:avLst>
              <a:gd name="adj" fmla="val 49999"/>
            </a:avLst>
          </a:prstGeom>
          <a:solidFill>
            <a:srgbClr val="1B1B27"/>
          </a:solidFill>
          <a:ln/>
        </p:spPr>
      </p:sp>
      <p:graphicFrame>
        <p:nvGraphicFramePr>
          <p:cNvPr id="4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61475" y="2946896"/>
          <a:ext cx="9143771" cy="914400"/>
        </p:xfrm>
        <a:graphic>
          <a:graphicData uri="http://schemas.openxmlformats.org/drawingml/2006/table">
            <a:tbl>
              <a:tblPr/>
              <a:tblGrid>
                <a:gridCol w="13042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5644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8917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ID</a:t>
                      </a:r>
                      <a:endParaRPr lang="en-US" sz="13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B1B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B2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Требование</a:t>
                      </a:r>
                      <a:endParaRPr lang="en-US" sz="13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1B1B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B2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209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DB-01</a:t>
                      </a:r>
                      <a:endParaRPr lang="en-US" sz="13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База данных должна хранить сведения о сертификатах, владельцах, типах, центрах сертификации, серверах и ИС.</a:t>
                      </a:r>
                      <a:endParaRPr lang="en-US" sz="13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209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DB-02</a:t>
                      </a:r>
                      <a:endParaRPr lang="en-US" sz="13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Каждый сертификат должен иметь уникальный идентификатор.</a:t>
                      </a:r>
                      <a:endParaRPr lang="en-US" sz="13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209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DB-03</a:t>
                      </a:r>
                      <a:endParaRPr lang="en-US" sz="13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Должны храниться сведения о пользователях и их ролях.</a:t>
                      </a:r>
                      <a:endParaRPr lang="en-US" sz="13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209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DB-04</a:t>
                      </a:r>
                      <a:endParaRPr lang="en-US" sz="13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Должна вестись история всех изменений (журнал аудита).</a:t>
                      </a:r>
                      <a:endParaRPr lang="en-US" sz="13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78917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DB-05</a:t>
                      </a:r>
                      <a:endParaRPr lang="en-US" sz="13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Связи между таблицами должны обеспечивать целостность данных.</a:t>
                      </a:r>
                      <a:endParaRPr lang="en-US" sz="13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495102"/>
            <a:ext cx="10868745" cy="4926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1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Целостность данных</a:t>
            </a:r>
            <a:endParaRPr lang="en-US" sz="3100" dirty="0"/>
          </a:p>
        </p:txBody>
      </p:sp>
      <p:sp>
        <p:nvSpPr>
          <p:cNvPr id="3" name="Text 1"/>
          <p:cNvSpPr/>
          <p:nvPr/>
        </p:nvSpPr>
        <p:spPr>
          <a:xfrm>
            <a:off x="661475" y="1363266"/>
            <a:ext cx="5242092" cy="49252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База данных должна предотвращать появление некорректной информации:</a:t>
            </a:r>
            <a:endParaRPr lang="en-US" sz="155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1475" y="2024757"/>
            <a:ext cx="2545889" cy="845741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914278" y="2201366"/>
            <a:ext cx="2116481" cy="2462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2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Сертификат </a:t>
            </a:r>
            <a:r>
              <a:rPr lang="en-US" sz="12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без номера</a:t>
            </a:r>
            <a:endParaRPr lang="en-US" sz="120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357578" y="2024757"/>
            <a:ext cx="2545989" cy="845741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3610381" y="2201366"/>
            <a:ext cx="2116581" cy="49252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2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Дата окончания </a:t>
            </a:r>
            <a:r>
              <a:rPr lang="en-US" sz="12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раньше даты выдачи</a:t>
            </a:r>
            <a:endParaRPr lang="en-US" sz="1200" dirty="0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61475" y="3020715"/>
            <a:ext cx="2545889" cy="1092002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914278" y="3197324"/>
            <a:ext cx="2116481" cy="73878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2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Ссылка на </a:t>
            </a:r>
            <a:r>
              <a:rPr lang="en-US" sz="12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несуществующего владельца</a:t>
            </a:r>
            <a:endParaRPr lang="en-US" sz="120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357578" y="3020715"/>
            <a:ext cx="2545989" cy="1092002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3610381" y="3197324"/>
            <a:ext cx="2116581" cy="49252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2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Повторение</a:t>
            </a:r>
            <a:r>
              <a:rPr lang="en-US" sz="12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уникального номера сертификата</a:t>
            </a:r>
            <a:endParaRPr lang="en-US" sz="1200" dirty="0"/>
          </a:p>
        </p:txBody>
      </p:sp>
      <p:pic>
        <p:nvPicPr>
          <p:cNvPr id="12" name="Image 4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1475" y="4262934"/>
            <a:ext cx="2545889" cy="845741"/>
          </a:xfrm>
          <a:prstGeom prst="rect">
            <a:avLst/>
          </a:prstGeom>
        </p:spPr>
      </p:pic>
      <p:sp>
        <p:nvSpPr>
          <p:cNvPr id="13" name="Text 6"/>
          <p:cNvSpPr/>
          <p:nvPr/>
        </p:nvSpPr>
        <p:spPr>
          <a:xfrm>
            <a:off x="914278" y="4439543"/>
            <a:ext cx="2116481" cy="49252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2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Пользователь с </a:t>
            </a:r>
            <a:r>
              <a:rPr lang="en-US" sz="12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несуществующей ролью</a:t>
            </a:r>
            <a:endParaRPr lang="en-US" sz="1200" dirty="0"/>
          </a:p>
        </p:txBody>
      </p:sp>
      <p:sp>
        <p:nvSpPr>
          <p:cNvPr id="14" name="Shape 7"/>
          <p:cNvSpPr/>
          <p:nvPr/>
        </p:nvSpPr>
        <p:spPr>
          <a:xfrm>
            <a:off x="6180975" y="1213048"/>
            <a:ext cx="5469098" cy="5149850"/>
          </a:xfrm>
          <a:prstGeom prst="roundRect">
            <a:avLst>
              <a:gd name="adj" fmla="val 2204"/>
            </a:avLst>
          </a:prstGeom>
          <a:solidFill>
            <a:srgbClr val="1B1B27">
              <a:alpha val="95000"/>
            </a:srgbClr>
          </a:solidFill>
          <a:ln/>
        </p:spPr>
      </p:sp>
      <p:sp>
        <p:nvSpPr>
          <p:cNvPr id="15" name="Text 8"/>
          <p:cNvSpPr/>
          <p:nvPr/>
        </p:nvSpPr>
        <p:spPr>
          <a:xfrm>
            <a:off x="6338530" y="1363266"/>
            <a:ext cx="5153987" cy="2462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50" dirty="0">
                <a:solidFill>
                  <a:srgbClr val="FFFFF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Ограничения базы данных (подробно — в ПР №3)</a:t>
            </a:r>
            <a:endParaRPr lang="en-US" sz="1550" dirty="0"/>
          </a:p>
        </p:txBody>
      </p:sp>
      <p:pic>
        <p:nvPicPr>
          <p:cNvPr id="16" name="Image 5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319481" y="1759446"/>
            <a:ext cx="5173037" cy="680839"/>
          </a:xfrm>
          <a:prstGeom prst="rect">
            <a:avLst/>
          </a:prstGeom>
        </p:spPr>
      </p:pic>
      <p:sp>
        <p:nvSpPr>
          <p:cNvPr id="17" name="Text 9"/>
          <p:cNvSpPr/>
          <p:nvPr/>
        </p:nvSpPr>
        <p:spPr>
          <a:xfrm>
            <a:off x="6534185" y="1778496"/>
            <a:ext cx="4958333" cy="2462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50" dirty="0">
                <a:solidFill>
                  <a:srgbClr val="FFFFF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PRIMARY KEY</a:t>
            </a:r>
            <a:endParaRPr lang="en-US" sz="1550" dirty="0"/>
          </a:p>
        </p:txBody>
      </p:sp>
      <p:sp>
        <p:nvSpPr>
          <p:cNvPr id="18" name="Text 10"/>
          <p:cNvSpPr/>
          <p:nvPr/>
        </p:nvSpPr>
        <p:spPr>
          <a:xfrm>
            <a:off x="6534185" y="2174974"/>
            <a:ext cx="4958333" cy="2462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Уникальность записи</a:t>
            </a:r>
            <a:endParaRPr lang="en-US" sz="1200" dirty="0"/>
          </a:p>
        </p:txBody>
      </p:sp>
      <p:pic>
        <p:nvPicPr>
          <p:cNvPr id="19" name="Image 6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319481" y="2702620"/>
            <a:ext cx="5173037" cy="680839"/>
          </a:xfrm>
          <a:prstGeom prst="rect">
            <a:avLst/>
          </a:prstGeom>
        </p:spPr>
      </p:pic>
      <p:sp>
        <p:nvSpPr>
          <p:cNvPr id="20" name="Text 11"/>
          <p:cNvSpPr/>
          <p:nvPr/>
        </p:nvSpPr>
        <p:spPr>
          <a:xfrm>
            <a:off x="6534185" y="2721670"/>
            <a:ext cx="4958333" cy="2462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50" dirty="0">
                <a:solidFill>
                  <a:srgbClr val="FFFFF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FOREIGN KEY</a:t>
            </a:r>
            <a:endParaRPr lang="en-US" sz="1550" dirty="0"/>
          </a:p>
        </p:txBody>
      </p:sp>
      <p:sp>
        <p:nvSpPr>
          <p:cNvPr id="21" name="Text 12"/>
          <p:cNvSpPr/>
          <p:nvPr/>
        </p:nvSpPr>
        <p:spPr>
          <a:xfrm>
            <a:off x="6534185" y="3118148"/>
            <a:ext cx="4958333" cy="2462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Корректность ссылок</a:t>
            </a:r>
            <a:endParaRPr lang="en-US" sz="1200" dirty="0"/>
          </a:p>
        </p:txBody>
      </p:sp>
      <p:pic>
        <p:nvPicPr>
          <p:cNvPr id="22" name="Image 7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319481" y="3645793"/>
            <a:ext cx="5173037" cy="680839"/>
          </a:xfrm>
          <a:prstGeom prst="rect">
            <a:avLst/>
          </a:prstGeom>
        </p:spPr>
      </p:pic>
      <p:sp>
        <p:nvSpPr>
          <p:cNvPr id="23" name="Text 13"/>
          <p:cNvSpPr/>
          <p:nvPr/>
        </p:nvSpPr>
        <p:spPr>
          <a:xfrm>
            <a:off x="6534185" y="3664843"/>
            <a:ext cx="4958333" cy="2462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50" dirty="0">
                <a:solidFill>
                  <a:srgbClr val="FFFFF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NOT NULL</a:t>
            </a:r>
            <a:endParaRPr lang="en-US" sz="1550" dirty="0"/>
          </a:p>
        </p:txBody>
      </p:sp>
      <p:sp>
        <p:nvSpPr>
          <p:cNvPr id="24" name="Text 14"/>
          <p:cNvSpPr/>
          <p:nvPr/>
        </p:nvSpPr>
        <p:spPr>
          <a:xfrm>
            <a:off x="6534185" y="4061321"/>
            <a:ext cx="4958333" cy="2462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Обязательность поля</a:t>
            </a:r>
            <a:endParaRPr lang="en-US" sz="1200" dirty="0"/>
          </a:p>
        </p:txBody>
      </p:sp>
      <p:pic>
        <p:nvPicPr>
          <p:cNvPr id="25" name="Image 8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319481" y="4588966"/>
            <a:ext cx="5173037" cy="680839"/>
          </a:xfrm>
          <a:prstGeom prst="rect">
            <a:avLst/>
          </a:prstGeom>
        </p:spPr>
      </p:pic>
      <p:sp>
        <p:nvSpPr>
          <p:cNvPr id="26" name="Text 15"/>
          <p:cNvSpPr/>
          <p:nvPr/>
        </p:nvSpPr>
        <p:spPr>
          <a:xfrm>
            <a:off x="6534185" y="4608016"/>
            <a:ext cx="4958333" cy="2462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50" dirty="0">
                <a:solidFill>
                  <a:srgbClr val="FFFFF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UNIQUE</a:t>
            </a:r>
            <a:endParaRPr lang="en-US" sz="1550" dirty="0"/>
          </a:p>
        </p:txBody>
      </p:sp>
      <p:sp>
        <p:nvSpPr>
          <p:cNvPr id="27" name="Text 16"/>
          <p:cNvSpPr/>
          <p:nvPr/>
        </p:nvSpPr>
        <p:spPr>
          <a:xfrm>
            <a:off x="6534185" y="5004495"/>
            <a:ext cx="4958333" cy="2462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Уникальность значения</a:t>
            </a:r>
            <a:endParaRPr lang="en-US" sz="1200" dirty="0"/>
          </a:p>
        </p:txBody>
      </p:sp>
      <p:pic>
        <p:nvPicPr>
          <p:cNvPr id="28" name="Image 9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319481" y="5532140"/>
            <a:ext cx="5173037" cy="680839"/>
          </a:xfrm>
          <a:prstGeom prst="rect">
            <a:avLst/>
          </a:prstGeom>
        </p:spPr>
      </p:pic>
      <p:sp>
        <p:nvSpPr>
          <p:cNvPr id="29" name="Text 17"/>
          <p:cNvSpPr/>
          <p:nvPr/>
        </p:nvSpPr>
        <p:spPr>
          <a:xfrm>
            <a:off x="6534185" y="5551190"/>
            <a:ext cx="4958333" cy="2462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50" dirty="0">
                <a:solidFill>
                  <a:srgbClr val="FFFFF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CHECK</a:t>
            </a:r>
            <a:endParaRPr lang="en-US" sz="1550" dirty="0"/>
          </a:p>
        </p:txBody>
      </p:sp>
      <p:sp>
        <p:nvSpPr>
          <p:cNvPr id="30" name="Text 18"/>
          <p:cNvSpPr/>
          <p:nvPr/>
        </p:nvSpPr>
        <p:spPr>
          <a:xfrm>
            <a:off x="6534185" y="5947668"/>
            <a:ext cx="4958333" cy="2462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Проверка условия</a:t>
            </a:r>
            <a:endParaRPr lang="en-US" sz="120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606649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Что такое бизнес-правило</a:t>
            </a:r>
            <a:endParaRPr lang="en-US" sz="3250" dirty="0"/>
          </a:p>
        </p:txBody>
      </p:sp>
      <p:sp>
        <p:nvSpPr>
          <p:cNvPr id="3" name="Text 1"/>
          <p:cNvSpPr/>
          <p:nvPr/>
        </p:nvSpPr>
        <p:spPr>
          <a:xfrm>
            <a:off x="909516" y="2706291"/>
            <a:ext cx="5548174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Бизнес-правило</a:t>
            </a: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— условие предметной области, которое должно соблюдаться при работе информационной системы.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661475" y="2557462"/>
            <a:ext cx="19050" cy="826889"/>
          </a:xfrm>
          <a:prstGeom prst="roundRect">
            <a:avLst>
              <a:gd name="adj" fmla="val 49999"/>
            </a:avLst>
          </a:prstGeom>
          <a:solidFill>
            <a:srgbClr val="1B1B27"/>
          </a:solidFill>
          <a:ln/>
        </p:spPr>
      </p:sp>
      <p:sp>
        <p:nvSpPr>
          <p:cNvPr id="5" name="Text 3"/>
          <p:cNvSpPr/>
          <p:nvPr/>
        </p:nvSpPr>
        <p:spPr>
          <a:xfrm>
            <a:off x="661475" y="3570387"/>
            <a:ext cx="5796214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Простыми словами: бизнес-правило — это </a:t>
            </a:r>
            <a:r>
              <a:rPr lang="en-US" sz="13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правило из реальной жизни</a:t>
            </a: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, которое система обязана соблюдать.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661475" y="4326930"/>
            <a:ext cx="5796214" cy="19050"/>
          </a:xfrm>
          <a:prstGeom prst="roundRect">
            <a:avLst>
              <a:gd name="adj" fmla="val 49999"/>
            </a:avLst>
          </a:prstGeom>
          <a:solidFill>
            <a:srgbClr val="3C3939">
              <a:alpha val="50000"/>
            </a:srgbClr>
          </a:solidFill>
          <a:ln/>
        </p:spPr>
      </p:sp>
      <p:sp>
        <p:nvSpPr>
          <p:cNvPr id="7" name="Text 5"/>
          <p:cNvSpPr/>
          <p:nvPr/>
        </p:nvSpPr>
        <p:spPr>
          <a:xfrm>
            <a:off x="661475" y="4573290"/>
            <a:ext cx="5796214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Бизнес-правила становятся основой для </a:t>
            </a:r>
            <a:r>
              <a:rPr lang="en-US" sz="13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ограничений базы данных</a:t>
            </a: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и </a:t>
            </a:r>
            <a:r>
              <a:rPr lang="en-US" sz="13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логики приложения</a:t>
            </a: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748393" y="2371427"/>
            <a:ext cx="4907137" cy="2879923"/>
          </a:xfrm>
          <a:prstGeom prst="roundRect">
            <a:avLst>
              <a:gd name="adj" fmla="val 4135"/>
            </a:avLst>
          </a:prstGeom>
          <a:solidFill>
            <a:srgbClr val="1B1B27">
              <a:alpha val="95000"/>
            </a:srgbClr>
          </a:solidFill>
          <a:ln/>
        </p:spPr>
      </p:sp>
      <p:sp>
        <p:nvSpPr>
          <p:cNvPr id="9" name="Text 7"/>
          <p:cNvSpPr/>
          <p:nvPr/>
        </p:nvSpPr>
        <p:spPr>
          <a:xfrm>
            <a:off x="6913687" y="2536726"/>
            <a:ext cx="4576549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Примеры бизнес-правил CertControl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6913687" y="2960489"/>
            <a:ext cx="4576549" cy="14966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64160" indent="-26416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Номер сертификата </a:t>
            </a:r>
            <a:r>
              <a:rPr lang="en-US" sz="1300" b="1" dirty="0">
                <a:solidFill>
                  <a:srgbClr val="FFFFFF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уникален</a:t>
            </a:r>
            <a:endParaRPr lang="en-US" sz="1300" dirty="0"/>
          </a:p>
          <a:p>
            <a:pPr marL="264160" indent="-26416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Дата окончания </a:t>
            </a:r>
            <a:r>
              <a:rPr lang="en-US" sz="1300" b="1" dirty="0">
                <a:solidFill>
                  <a:srgbClr val="FFFFFF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не может быть раньше</a:t>
            </a:r>
            <a:r>
              <a:rPr lang="en-US" sz="13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даты выдачи</a:t>
            </a:r>
            <a:endParaRPr lang="en-US" sz="1300" dirty="0"/>
          </a:p>
          <a:p>
            <a:pPr marL="264160" indent="-264160" algn="l">
              <a:lnSpc>
                <a:spcPct val="133000"/>
              </a:lnSpc>
              <a:buSzPct val="100000"/>
              <a:buChar char="•"/>
            </a:pPr>
            <a:r>
              <a:rPr lang="en-US" sz="1300" b="1" dirty="0">
                <a:solidFill>
                  <a:srgbClr val="FFFFFF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Заблокированный пользователь</a:t>
            </a:r>
            <a:r>
              <a:rPr lang="en-US" sz="13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не может войти в систему</a:t>
            </a:r>
            <a:endParaRPr lang="en-US" sz="1300" dirty="0"/>
          </a:p>
          <a:p>
            <a:pPr marL="264160" indent="-26416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Роль пользователя </a:t>
            </a:r>
            <a:r>
              <a:rPr lang="en-US" sz="1300" b="1" dirty="0">
                <a:solidFill>
                  <a:srgbClr val="FFFFFF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определяет доступные действия</a:t>
            </a:r>
            <a:endParaRPr lang="en-US" sz="130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832644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Бизнес-правила CertControl</a:t>
            </a:r>
            <a:endParaRPr lang="en-US" sz="3250" dirty="0"/>
          </a:p>
        </p:txBody>
      </p:sp>
      <p:graphicFrame>
        <p:nvGraphicFramePr>
          <p:cNvPr id="4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61475" y="1680071"/>
          <a:ext cx="10868745" cy="4332478"/>
        </p:xfrm>
        <a:graphic>
          <a:graphicData uri="http://schemas.openxmlformats.org/drawingml/2006/table">
            <a:tbl>
              <a:tblPr/>
              <a:tblGrid>
                <a:gridCol w="13042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5644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8917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ID</a:t>
                      </a:r>
                      <a:endParaRPr lang="en-US" sz="13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B1B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B2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Бизнес-правило</a:t>
                      </a:r>
                      <a:endParaRPr lang="en-US" sz="13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1B1B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B2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209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BR-01</a:t>
                      </a:r>
                      <a:endParaRPr lang="en-US" sz="13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Каждый сертификат имеет уникальный номер.</a:t>
                      </a:r>
                      <a:endParaRPr lang="en-US" sz="13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209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BR-02</a:t>
                      </a:r>
                      <a:endParaRPr lang="en-US" sz="13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Сертификат считается просроченным после наступления даты окончания.</a:t>
                      </a:r>
                      <a:endParaRPr lang="en-US" sz="13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209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BR-03</a:t>
                      </a:r>
                      <a:endParaRPr lang="en-US" sz="13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Сертификат считается истекающим, если до окончания осталось не более 30 дней.</a:t>
                      </a:r>
                      <a:endParaRPr lang="en-US" sz="13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209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BR-04</a:t>
                      </a:r>
                      <a:endParaRPr lang="en-US" sz="13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Пользователь без необходимого права не может удалить сертификат.</a:t>
                      </a:r>
                      <a:endParaRPr lang="en-US" sz="13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209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BR-05</a:t>
                      </a:r>
                      <a:endParaRPr lang="en-US" sz="13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Изменение роли пользователя выполняет только администратор.</a:t>
                      </a:r>
                      <a:endParaRPr lang="en-US" sz="13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8209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BR-06</a:t>
                      </a:r>
                      <a:endParaRPr lang="en-US" sz="13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Заблокированный пользователь не может авторизоваться в системе.</a:t>
                      </a:r>
                      <a:endParaRPr lang="en-US" sz="13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8209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BR-07</a:t>
                      </a:r>
                      <a:endParaRPr lang="en-US" sz="13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Дата окончания сертификата не может быть раньше даты выдачи.</a:t>
                      </a:r>
                      <a:endParaRPr lang="en-US" sz="13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78917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BR-08</a:t>
                      </a:r>
                      <a:endParaRPr lang="en-US" sz="13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Каждое изменение данных фиксируется в журнале аудита.</a:t>
                      </a:r>
                      <a:endParaRPr lang="en-US" sz="13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674912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Статусы сертификатов</a:t>
            </a:r>
            <a:endParaRPr lang="en-US" sz="3250" dirty="0"/>
          </a:p>
        </p:txBody>
      </p:sp>
      <p:sp>
        <p:nvSpPr>
          <p:cNvPr id="3" name="Text 1"/>
          <p:cNvSpPr/>
          <p:nvPr/>
        </p:nvSpPr>
        <p:spPr>
          <a:xfrm>
            <a:off x="661475" y="2522339"/>
            <a:ext cx="10868745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Статус сертификата определяется </a:t>
            </a:r>
            <a:r>
              <a:rPr lang="en-US" sz="13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автоматически</a:t>
            </a: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на основе текущей даты и даты окончания. Это бизнес-правило (BR-02, BR-03) реализуется в логике приложения.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661475" y="3237607"/>
            <a:ext cx="3512653" cy="1230213"/>
          </a:xfrm>
          <a:prstGeom prst="roundRect">
            <a:avLst>
              <a:gd name="adj" fmla="val 5647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33119" y="3409255"/>
            <a:ext cx="3169364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✅</a:t>
            </a:r>
            <a:r>
              <a:rPr lang="en-US" sz="16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 Действующий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833119" y="3766939"/>
            <a:ext cx="3169364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До даты окончания остаётся </a:t>
            </a:r>
            <a:r>
              <a:rPr lang="en-US" sz="13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более 30 дней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4339422" y="3237607"/>
            <a:ext cx="3512752" cy="1230213"/>
          </a:xfrm>
          <a:prstGeom prst="roundRect">
            <a:avLst>
              <a:gd name="adj" fmla="val 5647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11066" y="3409255"/>
            <a:ext cx="3169464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⚠️</a:t>
            </a:r>
            <a:r>
              <a:rPr lang="en-US" sz="16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 Истекает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4511066" y="3766939"/>
            <a:ext cx="3169464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До даты окончания осталось </a:t>
            </a:r>
            <a:r>
              <a:rPr lang="en-US" sz="13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от 0 до 30 дней включительно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8017468" y="3237607"/>
            <a:ext cx="3512653" cy="1230213"/>
          </a:xfrm>
          <a:prstGeom prst="roundRect">
            <a:avLst>
              <a:gd name="adj" fmla="val 5647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189112" y="3409255"/>
            <a:ext cx="3169364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❌</a:t>
            </a:r>
            <a:r>
              <a:rPr lang="en-US" sz="16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 Просрочен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8189112" y="3766939"/>
            <a:ext cx="3169364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Дата окончания </a:t>
            </a:r>
            <a:r>
              <a:rPr lang="en-US" sz="13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уже прошла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661475" y="4653855"/>
            <a:ext cx="10868745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Статусы используются для автоматических уведомлений и фильтрации списков. Логика определения статуса: вычислить разницу между датой окончания и текущей датой → если отрицательная — </a:t>
            </a:r>
            <a:r>
              <a:rPr lang="en-US" sz="13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Просрочен</a:t>
            </a: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, если 0–30 дней — </a:t>
            </a:r>
            <a:r>
              <a:rPr lang="en-US" sz="13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Истекает</a:t>
            </a: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, если более 30 дней — </a:t>
            </a:r>
            <a:r>
              <a:rPr lang="en-US" sz="13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Действующий</a:t>
            </a: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.</a:t>
            </a:r>
            <a:endParaRPr lang="en-US" sz="130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478929"/>
            <a:ext cx="10868745" cy="3795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3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Пример определения статуса</a:t>
            </a:r>
            <a:endParaRPr lang="en-US" sz="2350" dirty="0"/>
          </a:p>
        </p:txBody>
      </p:sp>
      <p:sp>
        <p:nvSpPr>
          <p:cNvPr id="3" name="Text 1"/>
          <p:cNvSpPr/>
          <p:nvPr/>
        </p:nvSpPr>
        <p:spPr>
          <a:xfrm>
            <a:off x="661475" y="1036836"/>
            <a:ext cx="11478330" cy="1684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6000"/>
              </a:lnSpc>
              <a:buNone/>
            </a:pPr>
            <a:r>
              <a:rPr lang="en-US" sz="9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Текущая дата: </a:t>
            </a:r>
            <a:r>
              <a:rPr lang="en-US" sz="95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10 сентября 2026 года</a:t>
            </a:r>
            <a:endParaRPr lang="en-US" sz="950" dirty="0"/>
          </a:p>
        </p:txBody>
      </p:sp>
      <p:graphicFrame>
        <p:nvGraphicFramePr>
          <p:cNvPr id="4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61475" y="1305620"/>
          <a:ext cx="10868745" cy="1171546"/>
        </p:xfrm>
        <a:graphic>
          <a:graphicData uri="http://schemas.openxmlformats.org/drawingml/2006/table">
            <a:tbl>
              <a:tblPr/>
              <a:tblGrid>
                <a:gridCol w="21737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040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1718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7374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91299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Сертификат</a:t>
                      </a:r>
                      <a:endParaRPr lang="en-US" sz="95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21459" marR="121459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B1B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B2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Дата окончания</a:t>
                      </a:r>
                      <a:endParaRPr lang="en-US" sz="95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21459" marR="121459" marT="6350" marB="6350" anchor="ctr">
                    <a:lnL w="12700" cap="flat" cmpd="sng" algn="ctr">
                      <a:solidFill>
                        <a:srgbClr val="1B1B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B1B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B2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Дней до окончания</a:t>
                      </a:r>
                      <a:endParaRPr lang="en-US" sz="95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21459" marR="121459" marT="6350" marB="6350" anchor="ctr">
                    <a:lnL w="12700" cap="flat" cmpd="sng" algn="ctr">
                      <a:solidFill>
                        <a:srgbClr val="1B1B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B1B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B2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Статус</a:t>
                      </a:r>
                      <a:endParaRPr lang="en-US" sz="95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21459" marR="121459" marT="6350" marB="6350" anchor="ctr">
                    <a:lnL w="12700" cap="flat" cmpd="sng" algn="ctr">
                      <a:solidFill>
                        <a:srgbClr val="1B1B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B2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447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Сертификат A</a:t>
                      </a:r>
                      <a:endParaRPr lang="en-US" sz="95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21459" marR="121459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15 декабря 2026</a:t>
                      </a:r>
                      <a:endParaRPr lang="en-US" sz="95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21459" marR="121459" marT="6350" marB="6350" anchor="ctr">
                    <a:lnL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96 дней</a:t>
                      </a:r>
                      <a:endParaRPr lang="en-US" sz="95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21459" marR="121459" marT="6350" marB="6350" anchor="ctr">
                    <a:lnL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b="1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Действующий</a:t>
                      </a:r>
                      <a:endParaRPr lang="en-US" sz="95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21459" marR="121459" marT="6350" marB="6350" anchor="ctr">
                    <a:lnL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47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Сертификат B</a:t>
                      </a:r>
                      <a:endParaRPr lang="en-US" sz="95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21459" marR="121459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25 сентября 2026</a:t>
                      </a:r>
                      <a:endParaRPr lang="en-US" sz="95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21459" marR="121459" marT="6350" marB="6350" anchor="ctr">
                    <a:lnL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15 дней</a:t>
                      </a:r>
                      <a:endParaRPr lang="en-US" sz="95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21459" marR="121459" marT="6350" marB="6350" anchor="ctr">
                    <a:lnL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b="1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Истекает</a:t>
                      </a:r>
                      <a:endParaRPr lang="en-US" sz="95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21459" marR="121459" marT="6350" marB="6350" anchor="ctr">
                    <a:lnL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1299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Сертификат C</a:t>
                      </a:r>
                      <a:endParaRPr lang="en-US" sz="95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21459" marR="121459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1 сентября 2026</a:t>
                      </a:r>
                      <a:endParaRPr lang="en-US" sz="95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21459" marR="121459" marT="6350" marB="6350" anchor="ctr">
                    <a:lnL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−9 дней</a:t>
                      </a:r>
                      <a:endParaRPr lang="en-US" sz="95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21459" marR="121459" marT="6350" marB="6350" anchor="ctr">
                    <a:lnL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b="1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Просрочен</a:t>
                      </a:r>
                      <a:endParaRPr lang="en-US" sz="95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21459" marR="121459" marT="6350" marB="6350" anchor="ctr">
                    <a:lnL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4060" y="2590205"/>
            <a:ext cx="6383575" cy="3788767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7347124" y="5347303"/>
            <a:ext cx="1586812" cy="6113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9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Присвоить статус</a:t>
            </a:r>
            <a:endParaRPr lang="en-US" sz="1900" dirty="0"/>
          </a:p>
        </p:txBody>
      </p:sp>
      <p:sp>
        <p:nvSpPr>
          <p:cNvPr id="7" name="Text 3"/>
          <p:cNvSpPr/>
          <p:nvPr/>
        </p:nvSpPr>
        <p:spPr>
          <a:xfrm>
            <a:off x="5347307" y="5347303"/>
            <a:ext cx="1586812" cy="6113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9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Проверить условие</a:t>
            </a:r>
            <a:endParaRPr lang="en-US" sz="1900" dirty="0"/>
          </a:p>
        </p:txBody>
      </p:sp>
      <p:sp>
        <p:nvSpPr>
          <p:cNvPr id="8" name="Text 4"/>
          <p:cNvSpPr/>
          <p:nvPr/>
        </p:nvSpPr>
        <p:spPr>
          <a:xfrm>
            <a:off x="3314884" y="5347303"/>
            <a:ext cx="1586812" cy="6113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9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Вычислить разницу</a:t>
            </a:r>
            <a:endParaRPr lang="en-US" sz="1900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775891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Что такое сценарий использования</a:t>
            </a:r>
            <a:endParaRPr lang="en-US" sz="3250" dirty="0"/>
          </a:p>
        </p:txBody>
      </p:sp>
      <p:sp>
        <p:nvSpPr>
          <p:cNvPr id="3" name="Text 1"/>
          <p:cNvSpPr/>
          <p:nvPr/>
        </p:nvSpPr>
        <p:spPr>
          <a:xfrm>
            <a:off x="909516" y="1875532"/>
            <a:ext cx="4984625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Сценарий использования (Use Case)</a:t>
            </a: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— последовательность взаимодействий пользователя и системы для достижения определённой цели.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661475" y="1726704"/>
            <a:ext cx="19050" cy="1091505"/>
          </a:xfrm>
          <a:prstGeom prst="roundRect">
            <a:avLst>
              <a:gd name="adj" fmla="val 49999"/>
            </a:avLst>
          </a:prstGeom>
          <a:solidFill>
            <a:srgbClr val="1B1B27"/>
          </a:solidFill>
          <a:ln/>
        </p:spPr>
      </p:sp>
      <p:sp>
        <p:nvSpPr>
          <p:cNvPr id="5" name="Text 3"/>
          <p:cNvSpPr/>
          <p:nvPr/>
        </p:nvSpPr>
        <p:spPr>
          <a:xfrm>
            <a:off x="661475" y="3004245"/>
            <a:ext cx="5232666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Use Case — это не просто список шагов. Это полное описание взаимодействия, включая условия начала, возможные ошибки и ожидаемый результат.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6184844" y="1540669"/>
            <a:ext cx="5470785" cy="4541441"/>
          </a:xfrm>
          <a:prstGeom prst="roundRect">
            <a:avLst>
              <a:gd name="adj" fmla="val 2622"/>
            </a:avLst>
          </a:prstGeom>
          <a:solidFill>
            <a:srgbClr val="1B1B27">
              <a:alpha val="95000"/>
            </a:srgbClr>
          </a:solidFill>
          <a:ln/>
        </p:spPr>
      </p:sp>
      <p:sp>
        <p:nvSpPr>
          <p:cNvPr id="7" name="Text 5"/>
          <p:cNvSpPr/>
          <p:nvPr/>
        </p:nvSpPr>
        <p:spPr>
          <a:xfrm>
            <a:off x="6350139" y="1705967"/>
            <a:ext cx="5140196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Зачем нужны Use Cases</a:t>
            </a:r>
            <a:endParaRPr lang="en-US" sz="1600" dirty="0"/>
          </a:p>
        </p:txBody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331089" y="2131417"/>
            <a:ext cx="5159246" cy="72648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6553532" y="2150467"/>
            <a:ext cx="4936803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Конкретное действие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6553532" y="2574230"/>
            <a:ext cx="4936803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Описывает конкретное действие пользователя в системе</a:t>
            </a:r>
            <a:endParaRPr lang="en-US" sz="1300" dirty="0"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331089" y="3150493"/>
            <a:ext cx="5159246" cy="72648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6553532" y="3169543"/>
            <a:ext cx="4936803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Все пути</a:t>
            </a:r>
            <a:endParaRPr lang="en-US" sz="1600" dirty="0"/>
          </a:p>
        </p:txBody>
      </p:sp>
      <p:sp>
        <p:nvSpPr>
          <p:cNvPr id="13" name="Text 9"/>
          <p:cNvSpPr/>
          <p:nvPr/>
        </p:nvSpPr>
        <p:spPr>
          <a:xfrm>
            <a:off x="6553532" y="3593306"/>
            <a:ext cx="4936803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Показывает основной и альтернативный пути выполнения</a:t>
            </a:r>
            <a:endParaRPr lang="en-US" sz="1300" dirty="0"/>
          </a:p>
        </p:txBody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331089" y="4169569"/>
            <a:ext cx="5159246" cy="726480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6553532" y="4188619"/>
            <a:ext cx="4936803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Все ситуации</a:t>
            </a:r>
            <a:endParaRPr lang="en-US" sz="1600" dirty="0"/>
          </a:p>
        </p:txBody>
      </p:sp>
      <p:sp>
        <p:nvSpPr>
          <p:cNvPr id="16" name="Text 11"/>
          <p:cNvSpPr/>
          <p:nvPr/>
        </p:nvSpPr>
        <p:spPr>
          <a:xfrm>
            <a:off x="6553532" y="4612382"/>
            <a:ext cx="4936803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Помогает выявить все возможные ситуации, включая ошибки</a:t>
            </a:r>
            <a:endParaRPr lang="en-US" sz="1300" dirty="0"/>
          </a:p>
        </p:txBody>
      </p:sp>
      <p:pic>
        <p:nvPicPr>
          <p:cNvPr id="17" name="Image 3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331089" y="5188645"/>
            <a:ext cx="5159246" cy="726480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6553532" y="5207695"/>
            <a:ext cx="4936803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Основа тестирования</a:t>
            </a:r>
            <a:endParaRPr lang="en-US" sz="1600" dirty="0"/>
          </a:p>
        </p:txBody>
      </p:sp>
      <p:sp>
        <p:nvSpPr>
          <p:cNvPr id="19" name="Text 13"/>
          <p:cNvSpPr/>
          <p:nvPr/>
        </p:nvSpPr>
        <p:spPr>
          <a:xfrm>
            <a:off x="6553532" y="5631458"/>
            <a:ext cx="4936803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Является основой для тестирования системы</a:t>
            </a:r>
            <a:endParaRPr lang="en-US" sz="1300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479623"/>
            <a:ext cx="10868745" cy="4603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8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Структура сценария использования</a:t>
            </a:r>
            <a:endParaRPr lang="en-US" sz="2850" dirty="0"/>
          </a:p>
        </p:txBody>
      </p:sp>
      <p:sp>
        <p:nvSpPr>
          <p:cNvPr id="3" name="Text 1"/>
          <p:cNvSpPr/>
          <p:nvPr/>
        </p:nvSpPr>
        <p:spPr>
          <a:xfrm>
            <a:off x="661475" y="1202333"/>
            <a:ext cx="11478330" cy="2228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6000"/>
              </a:lnSpc>
              <a:buNone/>
            </a:pPr>
            <a:r>
              <a:rPr lang="en-US" sz="11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Сценарий использования содержит следующие обязательные элементы:</a:t>
            </a:r>
            <a:endParaRPr lang="en-US" sz="1150" dirty="0"/>
          </a:p>
        </p:txBody>
      </p:sp>
      <p:sp>
        <p:nvSpPr>
          <p:cNvPr id="4" name="Shape 2"/>
          <p:cNvSpPr/>
          <p:nvPr/>
        </p:nvSpPr>
        <p:spPr>
          <a:xfrm>
            <a:off x="661475" y="1572716"/>
            <a:ext cx="331382" cy="331391"/>
          </a:xfrm>
          <a:prstGeom prst="roundRect">
            <a:avLst>
              <a:gd name="adj" fmla="val 18669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16738" y="1600349"/>
            <a:ext cx="220855" cy="27612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7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1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1124021" y="1623318"/>
            <a:ext cx="10406199" cy="2301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Название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1124021" y="1932186"/>
            <a:ext cx="10406199" cy="2228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6000"/>
              </a:lnSpc>
              <a:buNone/>
            </a:pPr>
            <a:r>
              <a:rPr lang="en-US" sz="11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Краткое описание цели (например: «Авторизация»)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661475" y="2417366"/>
            <a:ext cx="331382" cy="331391"/>
          </a:xfrm>
          <a:prstGeom prst="roundRect">
            <a:avLst>
              <a:gd name="adj" fmla="val 18669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16738" y="2444998"/>
            <a:ext cx="220855" cy="27612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7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2</a:t>
            </a:r>
            <a:endParaRPr lang="en-US" sz="1700" dirty="0"/>
          </a:p>
        </p:txBody>
      </p:sp>
      <p:sp>
        <p:nvSpPr>
          <p:cNvPr id="10" name="Text 8"/>
          <p:cNvSpPr/>
          <p:nvPr/>
        </p:nvSpPr>
        <p:spPr>
          <a:xfrm>
            <a:off x="1124021" y="2467967"/>
            <a:ext cx="10406199" cy="2301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Цель и участник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1124021" y="2776835"/>
            <a:ext cx="10406199" cy="2228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6000"/>
              </a:lnSpc>
              <a:buNone/>
            </a:pPr>
            <a:r>
              <a:rPr lang="en-US" sz="11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Что должен достичь пользователь и кто выполняет действие (роль)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661475" y="3262015"/>
            <a:ext cx="331382" cy="331391"/>
          </a:xfrm>
          <a:prstGeom prst="roundRect">
            <a:avLst>
              <a:gd name="adj" fmla="val 18669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16738" y="3289647"/>
            <a:ext cx="220855" cy="27612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7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3</a:t>
            </a:r>
            <a:endParaRPr lang="en-US" sz="1700" dirty="0"/>
          </a:p>
        </p:txBody>
      </p:sp>
      <p:sp>
        <p:nvSpPr>
          <p:cNvPr id="14" name="Text 12"/>
          <p:cNvSpPr/>
          <p:nvPr/>
        </p:nvSpPr>
        <p:spPr>
          <a:xfrm>
            <a:off x="1124021" y="3312616"/>
            <a:ext cx="10406199" cy="2301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Предусловие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1124021" y="3621484"/>
            <a:ext cx="10406199" cy="2228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6000"/>
              </a:lnSpc>
              <a:buNone/>
            </a:pPr>
            <a:r>
              <a:rPr lang="en-US" sz="11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Что должно быть выполнено до начала сценария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661475" y="4106664"/>
            <a:ext cx="331382" cy="331391"/>
          </a:xfrm>
          <a:prstGeom prst="roundRect">
            <a:avLst>
              <a:gd name="adj" fmla="val 18669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716738" y="4134296"/>
            <a:ext cx="220855" cy="27612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7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4</a:t>
            </a:r>
            <a:endParaRPr lang="en-US" sz="1700" dirty="0"/>
          </a:p>
        </p:txBody>
      </p:sp>
      <p:sp>
        <p:nvSpPr>
          <p:cNvPr id="18" name="Text 16"/>
          <p:cNvSpPr/>
          <p:nvPr/>
        </p:nvSpPr>
        <p:spPr>
          <a:xfrm>
            <a:off x="1124021" y="4157266"/>
            <a:ext cx="10406199" cy="2301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Основной сценарий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124021" y="4466134"/>
            <a:ext cx="10406199" cy="2228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6000"/>
              </a:lnSpc>
              <a:buNone/>
            </a:pPr>
            <a:r>
              <a:rPr lang="en-US" sz="11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Последовательность шагов при успешном выполнении</a:t>
            </a:r>
            <a:endParaRPr lang="en-US" sz="1150" dirty="0"/>
          </a:p>
        </p:txBody>
      </p:sp>
      <p:sp>
        <p:nvSpPr>
          <p:cNvPr id="20" name="Shape 18"/>
          <p:cNvSpPr/>
          <p:nvPr/>
        </p:nvSpPr>
        <p:spPr>
          <a:xfrm>
            <a:off x="661475" y="4951313"/>
            <a:ext cx="331382" cy="331391"/>
          </a:xfrm>
          <a:prstGeom prst="roundRect">
            <a:avLst>
              <a:gd name="adj" fmla="val 18669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716738" y="4978946"/>
            <a:ext cx="220855" cy="27612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7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5</a:t>
            </a:r>
            <a:endParaRPr lang="en-US" sz="1700" dirty="0"/>
          </a:p>
        </p:txBody>
      </p:sp>
      <p:sp>
        <p:nvSpPr>
          <p:cNvPr id="22" name="Text 20"/>
          <p:cNvSpPr/>
          <p:nvPr/>
        </p:nvSpPr>
        <p:spPr>
          <a:xfrm>
            <a:off x="1124021" y="5001915"/>
            <a:ext cx="10406199" cy="2301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Альтернативный сценарий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1124021" y="5310783"/>
            <a:ext cx="10406199" cy="2228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6000"/>
              </a:lnSpc>
              <a:buNone/>
            </a:pPr>
            <a:r>
              <a:rPr lang="en-US" sz="11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Что происходит при ошибке или нестандартной ситуации</a:t>
            </a:r>
            <a:endParaRPr lang="en-US" sz="1150" dirty="0"/>
          </a:p>
        </p:txBody>
      </p:sp>
      <p:sp>
        <p:nvSpPr>
          <p:cNvPr id="24" name="Shape 22"/>
          <p:cNvSpPr/>
          <p:nvPr/>
        </p:nvSpPr>
        <p:spPr>
          <a:xfrm>
            <a:off x="661475" y="5795963"/>
            <a:ext cx="331382" cy="331391"/>
          </a:xfrm>
          <a:prstGeom prst="roundRect">
            <a:avLst>
              <a:gd name="adj" fmla="val 18669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716738" y="5823595"/>
            <a:ext cx="220855" cy="27612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7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6</a:t>
            </a:r>
            <a:endParaRPr lang="en-US" sz="1700" dirty="0"/>
          </a:p>
        </p:txBody>
      </p:sp>
      <p:sp>
        <p:nvSpPr>
          <p:cNvPr id="26" name="Text 24"/>
          <p:cNvSpPr/>
          <p:nvPr/>
        </p:nvSpPr>
        <p:spPr>
          <a:xfrm>
            <a:off x="1124021" y="5846564"/>
            <a:ext cx="10406199" cy="2301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Результат</a:t>
            </a:r>
            <a:endParaRPr lang="en-US" sz="1400" dirty="0"/>
          </a:p>
        </p:txBody>
      </p:sp>
      <p:sp>
        <p:nvSpPr>
          <p:cNvPr id="27" name="Text 25"/>
          <p:cNvSpPr/>
          <p:nvPr/>
        </p:nvSpPr>
        <p:spPr>
          <a:xfrm>
            <a:off x="1124021" y="6155432"/>
            <a:ext cx="10406199" cy="2228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6000"/>
              </a:lnSpc>
              <a:buNone/>
            </a:pPr>
            <a:r>
              <a:rPr lang="en-US" sz="11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Что получает пользователь после выполнения</a:t>
            </a:r>
            <a:endParaRPr lang="en-US" sz="1150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020762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Пример: UC-01 Авторизация</a:t>
            </a:r>
            <a:endParaRPr lang="en-US" sz="3250" dirty="0"/>
          </a:p>
        </p:txBody>
      </p:sp>
      <p:sp>
        <p:nvSpPr>
          <p:cNvPr id="3" name="Shape 1"/>
          <p:cNvSpPr/>
          <p:nvPr/>
        </p:nvSpPr>
        <p:spPr>
          <a:xfrm>
            <a:off x="542415" y="1785541"/>
            <a:ext cx="3779941" cy="4051598"/>
          </a:xfrm>
          <a:prstGeom prst="roundRect">
            <a:avLst>
              <a:gd name="adj" fmla="val 3150"/>
            </a:avLst>
          </a:prstGeom>
          <a:solidFill>
            <a:srgbClr val="1B1B27">
              <a:alpha val="95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07710" y="1950839"/>
            <a:ext cx="3449353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Параметры сценария</a:t>
            </a:r>
            <a:endParaRPr lang="en-US" sz="160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88660" y="2376289"/>
            <a:ext cx="3468402" cy="72648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911103" y="2395339"/>
            <a:ext cx="3245959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Участник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911103" y="2819102"/>
            <a:ext cx="3245959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Любой пользователь системы</a:t>
            </a:r>
            <a:endParaRPr lang="en-US" sz="1300" dirty="0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88660" y="3395365"/>
            <a:ext cx="3468402" cy="991096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911103" y="3414415"/>
            <a:ext cx="3245959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Предусловие</a:t>
            </a:r>
            <a:endParaRPr lang="en-US" sz="1600" dirty="0"/>
          </a:p>
        </p:txBody>
      </p:sp>
      <p:sp>
        <p:nvSpPr>
          <p:cNvPr id="10" name="Text 6"/>
          <p:cNvSpPr/>
          <p:nvPr/>
        </p:nvSpPr>
        <p:spPr>
          <a:xfrm>
            <a:off x="911103" y="3838178"/>
            <a:ext cx="3245959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Приложение запущено, пользователь не авторизован</a:t>
            </a:r>
            <a:endParaRPr lang="en-US" sz="1300" dirty="0"/>
          </a:p>
        </p:txBody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88660" y="4679057"/>
            <a:ext cx="3468402" cy="991096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911103" y="4698107"/>
            <a:ext cx="3245959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Результат</a:t>
            </a:r>
            <a:endParaRPr lang="en-US" sz="1600" dirty="0"/>
          </a:p>
        </p:txBody>
      </p:sp>
      <p:sp>
        <p:nvSpPr>
          <p:cNvPr id="13" name="Text 8"/>
          <p:cNvSpPr/>
          <p:nvPr/>
        </p:nvSpPr>
        <p:spPr>
          <a:xfrm>
            <a:off x="911103" y="5121870"/>
            <a:ext cx="3245959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Пользователь авторизован, доступны функции согласно роли</a:t>
            </a:r>
            <a:endParaRPr lang="en-US" sz="1300" dirty="0"/>
          </a:p>
        </p:txBody>
      </p:sp>
      <p:sp>
        <p:nvSpPr>
          <p:cNvPr id="14" name="Text 9"/>
          <p:cNvSpPr/>
          <p:nvPr/>
        </p:nvSpPr>
        <p:spPr>
          <a:xfrm>
            <a:off x="4613060" y="1950839"/>
            <a:ext cx="6923410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Основной сценарий:</a:t>
            </a:r>
            <a:endParaRPr lang="en-US" sz="1600" dirty="0"/>
          </a:p>
        </p:txBody>
      </p:sp>
      <p:sp>
        <p:nvSpPr>
          <p:cNvPr id="15" name="Text 10"/>
          <p:cNvSpPr/>
          <p:nvPr/>
        </p:nvSpPr>
        <p:spPr>
          <a:xfrm>
            <a:off x="4613060" y="2374602"/>
            <a:ext cx="6923410" cy="219938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64160" indent="-264160" algn="l">
              <a:lnSpc>
                <a:spcPct val="133000"/>
              </a:lnSpc>
              <a:buSzPct val="100000"/>
              <a:buFont typeface="+mj-lt"/>
              <a:buAutoNum type="arabicPeriod"/>
            </a:pP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Пользователь открывает приложение</a:t>
            </a:r>
            <a:endParaRPr lang="en-US" sz="1300" dirty="0"/>
          </a:p>
          <a:p>
            <a:pPr marL="264160" indent="-264160" algn="l">
              <a:lnSpc>
                <a:spcPct val="133000"/>
              </a:lnSpc>
              <a:buSzPct val="100000"/>
              <a:buFont typeface="+mj-lt"/>
              <a:buAutoNum type="arabicPeriod" startAt="2"/>
            </a:pP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Вводит логин</a:t>
            </a:r>
            <a:endParaRPr lang="en-US" sz="1300" dirty="0"/>
          </a:p>
          <a:p>
            <a:pPr marL="264160" indent="-264160" algn="l">
              <a:lnSpc>
                <a:spcPct val="133000"/>
              </a:lnSpc>
              <a:buSzPct val="100000"/>
              <a:buFont typeface="+mj-lt"/>
              <a:buAutoNum type="arabicPeriod" startAt="3"/>
            </a:pP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Вводит пароль</a:t>
            </a:r>
            <a:endParaRPr lang="en-US" sz="1300" dirty="0"/>
          </a:p>
          <a:p>
            <a:pPr marL="264160" indent="-264160" algn="l">
              <a:lnSpc>
                <a:spcPct val="133000"/>
              </a:lnSpc>
              <a:buSzPct val="100000"/>
              <a:buFont typeface="+mj-lt"/>
              <a:buAutoNum type="arabicPeriod" startAt="4"/>
            </a:pP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Нажимает кнопку «Войти»</a:t>
            </a:r>
            <a:endParaRPr lang="en-US" sz="1300" dirty="0"/>
          </a:p>
          <a:p>
            <a:pPr marL="264160" indent="-264160" algn="l">
              <a:lnSpc>
                <a:spcPct val="133000"/>
              </a:lnSpc>
              <a:buSzPct val="100000"/>
              <a:buFont typeface="+mj-lt"/>
              <a:buAutoNum type="arabicPeriod" startAt="5"/>
            </a:pP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Система проверяет введённые данные</a:t>
            </a:r>
            <a:endParaRPr lang="en-US" sz="1300" dirty="0"/>
          </a:p>
          <a:p>
            <a:pPr marL="264160" indent="-264160" algn="l">
              <a:lnSpc>
                <a:spcPct val="133000"/>
              </a:lnSpc>
              <a:buSzPct val="100000"/>
              <a:buFont typeface="+mj-lt"/>
              <a:buAutoNum type="arabicPeriod" startAt="6"/>
            </a:pP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Система определяет роль пользователя</a:t>
            </a:r>
            <a:endParaRPr lang="en-US" sz="1300" dirty="0"/>
          </a:p>
          <a:p>
            <a:pPr marL="264160" indent="-264160" algn="l">
              <a:lnSpc>
                <a:spcPct val="133000"/>
              </a:lnSpc>
              <a:buSzPct val="100000"/>
              <a:buFont typeface="+mj-lt"/>
              <a:buAutoNum type="arabicPeriod" startAt="7"/>
            </a:pP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Открывается главное окно с доступными функциями</a:t>
            </a:r>
            <a:endParaRPr lang="en-US" sz="1300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298674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Альтернативный сценарий: неверный пароль</a:t>
            </a:r>
            <a:endParaRPr lang="en-US" sz="3250" dirty="0"/>
          </a:p>
        </p:txBody>
      </p:sp>
      <p:sp>
        <p:nvSpPr>
          <p:cNvPr id="3" name="Text 1"/>
          <p:cNvSpPr/>
          <p:nvPr/>
        </p:nvSpPr>
        <p:spPr>
          <a:xfrm>
            <a:off x="661475" y="2228751"/>
            <a:ext cx="5796214" cy="5169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Если на шаге 5 система обнаруживает, что пароль неверный: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661475" y="2910979"/>
            <a:ext cx="5796214" cy="123199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64160" indent="-264160" algn="l">
              <a:lnSpc>
                <a:spcPct val="133000"/>
              </a:lnSpc>
              <a:buSzPct val="100000"/>
              <a:buFont typeface="+mj-lt"/>
              <a:buAutoNum type="arabicPeriod"/>
            </a:pP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Система </a:t>
            </a:r>
            <a:r>
              <a:rPr lang="en-US" sz="13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отклоняет</a:t>
            </a: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попытку авторизации</a:t>
            </a:r>
            <a:endParaRPr lang="en-US" sz="1300" dirty="0"/>
          </a:p>
          <a:p>
            <a:pPr marL="264160" indent="-264160" algn="l">
              <a:lnSpc>
                <a:spcPct val="133000"/>
              </a:lnSpc>
              <a:buSzPct val="100000"/>
              <a:buFont typeface="+mj-lt"/>
              <a:buAutoNum type="arabicPeriod" startAt="2"/>
            </a:pP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Отображает сообщение: </a:t>
            </a:r>
            <a:r>
              <a:rPr lang="en-US" sz="13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«Неверный логин или пароль»</a:t>
            </a:r>
            <a:endParaRPr lang="en-US" sz="1300" dirty="0"/>
          </a:p>
          <a:p>
            <a:pPr marL="264160" indent="-264160" algn="l">
              <a:lnSpc>
                <a:spcPct val="133000"/>
              </a:lnSpc>
              <a:buSzPct val="100000"/>
              <a:buFont typeface="+mj-lt"/>
              <a:buAutoNum type="arabicPeriod" startAt="3"/>
            </a:pP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Записывает </a:t>
            </a:r>
            <a:r>
              <a:rPr lang="en-US" sz="13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неудачную попытку</a:t>
            </a: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входа в журнал аудита</a:t>
            </a:r>
            <a:endParaRPr lang="en-US" sz="1300" dirty="0"/>
          </a:p>
          <a:p>
            <a:pPr marL="264160" indent="-264160" algn="l">
              <a:lnSpc>
                <a:spcPct val="133000"/>
              </a:lnSpc>
              <a:buSzPct val="100000"/>
              <a:buFont typeface="+mj-lt"/>
              <a:buAutoNum type="arabicPeriod" startAt="4"/>
            </a:pP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Пользователь может повторить попытку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661475" y="4370288"/>
            <a:ext cx="5796214" cy="19050"/>
          </a:xfrm>
          <a:prstGeom prst="roundRect">
            <a:avLst>
              <a:gd name="adj" fmla="val 49999"/>
            </a:avLst>
          </a:prstGeom>
          <a:solidFill>
            <a:srgbClr val="3C3939">
              <a:alpha val="50000"/>
            </a:srgbClr>
          </a:solidFill>
          <a:ln/>
        </p:spPr>
      </p:sp>
      <p:sp>
        <p:nvSpPr>
          <p:cNvPr id="6" name="Text 4"/>
          <p:cNvSpPr/>
          <p:nvPr/>
        </p:nvSpPr>
        <p:spPr>
          <a:xfrm>
            <a:off x="661475" y="4616648"/>
            <a:ext cx="5796214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Альтернативные сценарии помогают выявить </a:t>
            </a:r>
            <a:r>
              <a:rPr lang="en-US" sz="13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дополнительные требования</a:t>
            </a: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— например, блокировку после нескольких неудачных попыток.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6748393" y="2063452"/>
            <a:ext cx="4907137" cy="3495873"/>
          </a:xfrm>
          <a:prstGeom prst="roundRect">
            <a:avLst>
              <a:gd name="adj" fmla="val 3406"/>
            </a:avLst>
          </a:prstGeom>
          <a:solidFill>
            <a:srgbClr val="1B1B27">
              <a:alpha val="95000"/>
            </a:srgbClr>
          </a:solidFill>
          <a:ln/>
        </p:spPr>
      </p:sp>
      <p:sp>
        <p:nvSpPr>
          <p:cNvPr id="8" name="Text 6"/>
          <p:cNvSpPr/>
          <p:nvPr/>
        </p:nvSpPr>
        <p:spPr>
          <a:xfrm>
            <a:off x="6913687" y="2228751"/>
            <a:ext cx="4576549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Важно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6913687" y="2652514"/>
            <a:ext cx="4576549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Сценарий должен учитывать не только успешную работу, но и </a:t>
            </a:r>
            <a:r>
              <a:rPr lang="en-US" sz="1300" b="1" dirty="0">
                <a:solidFill>
                  <a:srgbClr val="FFFFFF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все возможные ошибки</a:t>
            </a:r>
            <a:r>
              <a:rPr lang="en-US" sz="13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и нестандартные ситуации.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6913687" y="3409057"/>
            <a:ext cx="4576549" cy="19050"/>
          </a:xfrm>
          <a:prstGeom prst="roundRect">
            <a:avLst>
              <a:gd name="adj" fmla="val 49999"/>
            </a:avLst>
          </a:prstGeom>
          <a:solidFill>
            <a:srgbClr val="FFFFFF">
              <a:alpha val="50000"/>
            </a:srgbClr>
          </a:solidFill>
          <a:ln/>
        </p:spPr>
      </p:sp>
      <p:sp>
        <p:nvSpPr>
          <p:cNvPr id="11" name="Text 9"/>
          <p:cNvSpPr/>
          <p:nvPr/>
        </p:nvSpPr>
        <p:spPr>
          <a:xfrm>
            <a:off x="6913687" y="3655417"/>
            <a:ext cx="4576549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Дополнительные альтернативы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6913687" y="4079180"/>
            <a:ext cx="4576549" cy="117415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64160" indent="-26416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Пользователь </a:t>
            </a:r>
            <a:r>
              <a:rPr lang="en-US" sz="1300" b="1" dirty="0">
                <a:solidFill>
                  <a:srgbClr val="FFFFFF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заблокирован</a:t>
            </a:r>
            <a:r>
              <a:rPr lang="en-US" sz="13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— отказ с сообщением</a:t>
            </a:r>
            <a:endParaRPr lang="en-US" sz="1300" dirty="0"/>
          </a:p>
          <a:p>
            <a:pPr marL="264160" indent="-26416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Логин </a:t>
            </a:r>
            <a:r>
              <a:rPr lang="en-US" sz="1300" b="1" dirty="0">
                <a:solidFill>
                  <a:srgbClr val="FFFFFF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не существует</a:t>
            </a:r>
            <a:r>
              <a:rPr lang="en-US" sz="13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— то же сообщение (безопасность)</a:t>
            </a:r>
            <a:endParaRPr lang="en-US" sz="1300" dirty="0"/>
          </a:p>
          <a:p>
            <a:pPr marL="264160" indent="-26416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Поле </a:t>
            </a:r>
            <a:r>
              <a:rPr lang="en-US" sz="1300" b="1" dirty="0">
                <a:solidFill>
                  <a:srgbClr val="FFFFFF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пустое</a:t>
            </a:r>
            <a:r>
              <a:rPr lang="en-US" sz="13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— валидация формы</a:t>
            </a:r>
            <a:endParaRPr lang="en-US" sz="1300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020762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Сценарий добавления сертификата</a:t>
            </a:r>
            <a:endParaRPr lang="en-US" sz="3250" dirty="0"/>
          </a:p>
        </p:txBody>
      </p:sp>
      <p:sp>
        <p:nvSpPr>
          <p:cNvPr id="3" name="Shape 1"/>
          <p:cNvSpPr/>
          <p:nvPr/>
        </p:nvSpPr>
        <p:spPr>
          <a:xfrm>
            <a:off x="542415" y="1785541"/>
            <a:ext cx="3779941" cy="4051598"/>
          </a:xfrm>
          <a:prstGeom prst="roundRect">
            <a:avLst>
              <a:gd name="adj" fmla="val 3150"/>
            </a:avLst>
          </a:prstGeom>
          <a:solidFill>
            <a:srgbClr val="1B1B27">
              <a:alpha val="95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07710" y="1950839"/>
            <a:ext cx="3449353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UC-02 Добавление сертификата</a:t>
            </a:r>
            <a:endParaRPr lang="en-US" sz="160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88660" y="2376289"/>
            <a:ext cx="3468402" cy="72648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911103" y="2395339"/>
            <a:ext cx="3245959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Участник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911103" y="2819102"/>
            <a:ext cx="3245959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Оператор</a:t>
            </a:r>
            <a:endParaRPr lang="en-US" sz="1300" dirty="0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88660" y="3395365"/>
            <a:ext cx="3468402" cy="991096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911103" y="3414415"/>
            <a:ext cx="3245959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Предусловие</a:t>
            </a:r>
            <a:endParaRPr lang="en-US" sz="1600" dirty="0"/>
          </a:p>
        </p:txBody>
      </p:sp>
      <p:sp>
        <p:nvSpPr>
          <p:cNvPr id="10" name="Text 6"/>
          <p:cNvSpPr/>
          <p:nvPr/>
        </p:nvSpPr>
        <p:spPr>
          <a:xfrm>
            <a:off x="911103" y="3838178"/>
            <a:ext cx="3245959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Пользователь авторизован с ролью «Оператор» или выше</a:t>
            </a:r>
            <a:endParaRPr lang="en-US" sz="1300" dirty="0"/>
          </a:p>
        </p:txBody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88660" y="4679057"/>
            <a:ext cx="3468402" cy="991096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911103" y="4698107"/>
            <a:ext cx="3245959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Результат</a:t>
            </a:r>
            <a:endParaRPr lang="en-US" sz="1600" dirty="0"/>
          </a:p>
        </p:txBody>
      </p:sp>
      <p:sp>
        <p:nvSpPr>
          <p:cNvPr id="13" name="Text 8"/>
          <p:cNvSpPr/>
          <p:nvPr/>
        </p:nvSpPr>
        <p:spPr>
          <a:xfrm>
            <a:off x="911103" y="5121870"/>
            <a:ext cx="3245959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Новый сертификат добавлен, событие зафиксировано в журнале</a:t>
            </a:r>
            <a:endParaRPr lang="en-US" sz="1300" dirty="0"/>
          </a:p>
        </p:txBody>
      </p:sp>
      <p:sp>
        <p:nvSpPr>
          <p:cNvPr id="14" name="Text 9"/>
          <p:cNvSpPr/>
          <p:nvPr/>
        </p:nvSpPr>
        <p:spPr>
          <a:xfrm>
            <a:off x="4613060" y="1950839"/>
            <a:ext cx="6923410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Основной сценарий:</a:t>
            </a:r>
            <a:endParaRPr lang="en-US" sz="1600" dirty="0"/>
          </a:p>
        </p:txBody>
      </p:sp>
      <p:sp>
        <p:nvSpPr>
          <p:cNvPr id="15" name="Text 10"/>
          <p:cNvSpPr/>
          <p:nvPr/>
        </p:nvSpPr>
        <p:spPr>
          <a:xfrm>
            <a:off x="4613060" y="2374602"/>
            <a:ext cx="6923410" cy="219938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64160" indent="-264160" algn="l">
              <a:lnSpc>
                <a:spcPct val="133000"/>
              </a:lnSpc>
              <a:buSzPct val="100000"/>
              <a:buFont typeface="+mj-lt"/>
              <a:buAutoNum type="arabicPeriod"/>
            </a:pP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Открыть раздел «Сертификаты»</a:t>
            </a:r>
            <a:endParaRPr lang="en-US" sz="1300" dirty="0"/>
          </a:p>
          <a:p>
            <a:pPr marL="264160" indent="-264160" algn="l">
              <a:lnSpc>
                <a:spcPct val="133000"/>
              </a:lnSpc>
              <a:buSzPct val="100000"/>
              <a:buFont typeface="+mj-lt"/>
              <a:buAutoNum type="arabicPeriod" startAt="2"/>
            </a:pP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Нажать кнопку «Добавить»</a:t>
            </a:r>
            <a:endParaRPr lang="en-US" sz="1300" dirty="0"/>
          </a:p>
          <a:p>
            <a:pPr marL="264160" indent="-264160" algn="l">
              <a:lnSpc>
                <a:spcPct val="133000"/>
              </a:lnSpc>
              <a:buSzPct val="100000"/>
              <a:buFont typeface="+mj-lt"/>
              <a:buAutoNum type="arabicPeriod" startAt="3"/>
            </a:pP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Заполнить форму (номер, даты, владелец, тип, центр сертификации)</a:t>
            </a:r>
            <a:endParaRPr lang="en-US" sz="1300" dirty="0"/>
          </a:p>
          <a:p>
            <a:pPr marL="264160" indent="-264160" algn="l">
              <a:lnSpc>
                <a:spcPct val="133000"/>
              </a:lnSpc>
              <a:buSzPct val="100000"/>
              <a:buFont typeface="+mj-lt"/>
              <a:buAutoNum type="arabicPeriod" startAt="4"/>
            </a:pP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Система проверяет корректность данных</a:t>
            </a:r>
            <a:endParaRPr lang="en-US" sz="1300" dirty="0"/>
          </a:p>
          <a:p>
            <a:pPr marL="264160" indent="-264160" algn="l">
              <a:lnSpc>
                <a:spcPct val="133000"/>
              </a:lnSpc>
              <a:buSzPct val="100000"/>
              <a:buFont typeface="+mj-lt"/>
              <a:buAutoNum type="arabicPeriod" startAt="5"/>
            </a:pP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Нажать «Сохранить»</a:t>
            </a:r>
            <a:endParaRPr lang="en-US" sz="1300" dirty="0"/>
          </a:p>
          <a:p>
            <a:pPr marL="264160" indent="-264160" algn="l">
              <a:lnSpc>
                <a:spcPct val="133000"/>
              </a:lnSpc>
              <a:buSzPct val="100000"/>
              <a:buFont typeface="+mj-lt"/>
              <a:buAutoNum type="arabicPeriod" startAt="6"/>
            </a:pP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Система создаёт новую запись в базе данных</a:t>
            </a:r>
            <a:endParaRPr lang="en-US" sz="1300" dirty="0"/>
          </a:p>
          <a:p>
            <a:pPr marL="264160" indent="-264160" algn="l">
              <a:lnSpc>
                <a:spcPct val="133000"/>
              </a:lnSpc>
              <a:buSzPct val="100000"/>
              <a:buFont typeface="+mj-lt"/>
              <a:buAutoNum type="arabicPeriod" startAt="7"/>
            </a:pP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Система записывает событие в журнал аудита</a:t>
            </a:r>
            <a:endParaRPr lang="en-US" sz="1300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198166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Входные и выходные данные</a:t>
            </a:r>
            <a:endParaRPr lang="en-US" sz="3250" dirty="0"/>
          </a:p>
        </p:txBody>
      </p:sp>
      <p:sp>
        <p:nvSpPr>
          <p:cNvPr id="3" name="Text 1"/>
          <p:cNvSpPr/>
          <p:nvPr/>
        </p:nvSpPr>
        <p:spPr>
          <a:xfrm>
            <a:off x="661475" y="2045593"/>
            <a:ext cx="10868745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Входные данные</a:t>
            </a: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— информация, передаваемая в систему пользователем или другой системой для обработки. </a:t>
            </a:r>
            <a:r>
              <a:rPr lang="en-US" sz="13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Выходные данные</a:t>
            </a: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— результат обработки, получаемый пользователем или другой системой.</a:t>
            </a:r>
            <a:endParaRPr lang="en-US" sz="1300" dirty="0"/>
          </a:p>
        </p:txBody>
      </p:sp>
      <p:graphicFrame>
        <p:nvGraphicFramePr>
          <p:cNvPr id="5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61475" y="2760861"/>
          <a:ext cx="9143771" cy="914400"/>
        </p:xfrm>
        <a:graphic>
          <a:graphicData uri="http://schemas.openxmlformats.org/drawingml/2006/table">
            <a:tbl>
              <a:tblPr/>
              <a:tblGrid>
                <a:gridCol w="27171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214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301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8917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Функция</a:t>
                      </a:r>
                      <a:endParaRPr lang="en-US" sz="13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B1B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B2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Входные данные</a:t>
                      </a:r>
                      <a:endParaRPr lang="en-US" sz="13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1B1B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B1B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B2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Выходные данные</a:t>
                      </a:r>
                      <a:endParaRPr lang="en-US" sz="13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1B1B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B2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209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Авторизация</a:t>
                      </a:r>
                      <a:endParaRPr lang="en-US" sz="13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Логин и пароль</a:t>
                      </a:r>
                      <a:endParaRPr lang="en-US" sz="13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Доступ или сообщение об ошибке</a:t>
                      </a:r>
                      <a:endParaRPr lang="en-US" sz="13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209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Поиск</a:t>
                      </a:r>
                      <a:endParaRPr lang="en-US" sz="13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Номер сертификата или имя владельца</a:t>
                      </a:r>
                      <a:endParaRPr lang="en-US" sz="13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Найденные записи</a:t>
                      </a:r>
                      <a:endParaRPr lang="en-US" sz="13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209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Добавление</a:t>
                      </a:r>
                      <a:endParaRPr lang="en-US" sz="13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Данные сертификата</a:t>
                      </a:r>
                      <a:endParaRPr lang="en-US" sz="13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Новая запись в базе данных</a:t>
                      </a:r>
                      <a:endParaRPr lang="en-US" sz="13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209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Контроль сроков</a:t>
                      </a:r>
                      <a:endParaRPr lang="en-US" sz="13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Текущая дата и данные сертификатов</a:t>
                      </a:r>
                      <a:endParaRPr lang="en-US" sz="13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Список истекающих сертификатов</a:t>
                      </a:r>
                      <a:endParaRPr lang="en-US" sz="13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78917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Отчёт</a:t>
                      </a:r>
                      <a:endParaRPr lang="en-US" sz="13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Параметры фильтрации</a:t>
                      </a:r>
                      <a:endParaRPr lang="en-US" sz="13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Сформированный отчёт</a:t>
                      </a:r>
                      <a:endParaRPr lang="en-US" sz="13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24173"/>
            <a:ext cx="10868745" cy="4844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0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Ограничения проекта</a:t>
            </a:r>
            <a:endParaRPr lang="en-US" sz="3050" dirty="0"/>
          </a:p>
        </p:txBody>
      </p:sp>
      <p:sp>
        <p:nvSpPr>
          <p:cNvPr id="3" name="Text 1"/>
          <p:cNvSpPr/>
          <p:nvPr/>
        </p:nvSpPr>
        <p:spPr>
          <a:xfrm>
            <a:off x="894038" y="1520924"/>
            <a:ext cx="5574962" cy="4806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9000"/>
              </a:lnSpc>
              <a:buNone/>
            </a:pPr>
            <a:r>
              <a:rPr lang="en-US" sz="12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Ограничение</a:t>
            </a:r>
            <a:r>
              <a:rPr lang="en-US" sz="12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— условие, которое необходимо учитывать при проектировании и разработке системы.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661475" y="1390154"/>
            <a:ext cx="19050" cy="742156"/>
          </a:xfrm>
          <a:prstGeom prst="roundRect">
            <a:avLst>
              <a:gd name="adj" fmla="val 49999"/>
            </a:avLst>
          </a:prstGeom>
          <a:solidFill>
            <a:srgbClr val="1B1B27"/>
          </a:solidFill>
          <a:ln/>
        </p:spPr>
      </p:sp>
      <p:sp>
        <p:nvSpPr>
          <p:cNvPr id="5" name="Text 3"/>
          <p:cNvSpPr/>
          <p:nvPr/>
        </p:nvSpPr>
        <p:spPr>
          <a:xfrm>
            <a:off x="661475" y="2295823"/>
            <a:ext cx="5807525" cy="4806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9000"/>
              </a:lnSpc>
              <a:buNone/>
            </a:pPr>
            <a:r>
              <a:rPr lang="en-US" sz="12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Ограничения фиксируются в техническом задании и </a:t>
            </a:r>
            <a:r>
              <a:rPr lang="en-US" sz="12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не могут быть изменены</a:t>
            </a:r>
            <a:r>
              <a:rPr lang="en-US" sz="12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в процессе разработки без согласования с заказчиком.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661475" y="2978646"/>
            <a:ext cx="5807525" cy="19050"/>
          </a:xfrm>
          <a:prstGeom prst="roundRect">
            <a:avLst>
              <a:gd name="adj" fmla="val 49999"/>
            </a:avLst>
          </a:prstGeom>
          <a:solidFill>
            <a:srgbClr val="3C3939">
              <a:alpha val="50000"/>
            </a:srgbClr>
          </a:solidFill>
          <a:ln/>
        </p:spPr>
      </p:sp>
      <p:sp>
        <p:nvSpPr>
          <p:cNvPr id="7" name="Text 5"/>
          <p:cNvSpPr/>
          <p:nvPr/>
        </p:nvSpPr>
        <p:spPr>
          <a:xfrm>
            <a:off x="661475" y="3199904"/>
            <a:ext cx="5807525" cy="2421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Технологический стек CertControl</a:t>
            </a:r>
            <a:endParaRPr lang="en-US" sz="1500" dirty="0"/>
          </a:p>
        </p:txBody>
      </p:sp>
      <p:graphicFrame>
        <p:nvGraphicFramePr>
          <p:cNvPr id="5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61475" y="3605609"/>
          <a:ext cx="9143771" cy="914400"/>
        </p:xfrm>
        <a:graphic>
          <a:graphicData uri="http://schemas.openxmlformats.org/drawingml/2006/table">
            <a:tbl>
              <a:tblPr/>
              <a:tblGrid>
                <a:gridCol w="23230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845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742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СУБД</a:t>
                      </a:r>
                      <a:endParaRPr lang="en-US" sz="12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55054" marR="155054" marT="6350" marB="6350" anchor="ctr">
                    <a:lnL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Microsoft SQL Server</a:t>
                      </a:r>
                      <a:endParaRPr lang="en-US" sz="12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55054" marR="155054" marT="6350" marB="6350" anchor="ctr">
                    <a:lnL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742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Язык</a:t>
                      </a:r>
                      <a:endParaRPr lang="en-US" sz="12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55054" marR="155054" marT="6350" marB="6350" anchor="ctr">
                    <a:lnL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C#</a:t>
                      </a:r>
                      <a:endParaRPr lang="en-US" sz="12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55054" marR="155054" marT="6350" marB="6350" anchor="ctr">
                    <a:lnL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742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Интерфейс</a:t>
                      </a:r>
                      <a:endParaRPr lang="en-US" sz="12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55054" marR="155054" marT="6350" marB="6350" anchor="ctr">
                    <a:lnL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WPF (.NET)</a:t>
                      </a:r>
                      <a:endParaRPr lang="en-US" sz="12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55054" marR="155054" marT="6350" marB="6350" anchor="ctr">
                    <a:lnL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742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Доступ к данным</a:t>
                      </a:r>
                      <a:endParaRPr lang="en-US" sz="12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55054" marR="155054" marT="6350" marB="6350" anchor="ctr">
                    <a:lnL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ADO.NET</a:t>
                      </a:r>
                      <a:endParaRPr lang="en-US" sz="12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55054" marR="155054" marT="6350" marB="6350" anchor="ctr">
                    <a:lnL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742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ОС</a:t>
                      </a:r>
                      <a:endParaRPr lang="en-US" sz="12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55054" marR="155054" marT="6350" marB="6350" anchor="ctr">
                    <a:lnL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Windows</a:t>
                      </a:r>
                      <a:endParaRPr lang="en-US" sz="12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55054" marR="155054" marT="6350" marB="6350" anchor="ctr">
                    <a:lnL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742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Архитектура</a:t>
                      </a:r>
                      <a:endParaRPr lang="en-US" sz="12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55054" marR="155054" marT="6350" marB="6350" anchor="ctr">
                    <a:lnL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Клиент-серверная</a:t>
                      </a:r>
                      <a:endParaRPr lang="en-US" sz="12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55054" marR="155054" marT="6350" marB="6350" anchor="ctr">
                    <a:lnL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9" name="Shape 6"/>
          <p:cNvSpPr/>
          <p:nvPr/>
        </p:nvSpPr>
        <p:spPr>
          <a:xfrm>
            <a:off x="6741944" y="1226641"/>
            <a:ext cx="4906145" cy="5107087"/>
          </a:xfrm>
          <a:prstGeom prst="roundRect">
            <a:avLst>
              <a:gd name="adj" fmla="val 2276"/>
            </a:avLst>
          </a:prstGeom>
          <a:solidFill>
            <a:srgbClr val="1B1B27">
              <a:alpha val="95000"/>
            </a:srgbClr>
          </a:solidFill>
          <a:ln/>
        </p:spPr>
      </p:sp>
      <p:sp>
        <p:nvSpPr>
          <p:cNvPr id="10" name="Text 7"/>
          <p:cNvSpPr/>
          <p:nvPr/>
        </p:nvSpPr>
        <p:spPr>
          <a:xfrm>
            <a:off x="6896920" y="1371997"/>
            <a:ext cx="4596194" cy="2421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Ограничения безопасности</a:t>
            </a:r>
            <a:endParaRPr lang="en-US" sz="1500" dirty="0"/>
          </a:p>
        </p:txBody>
      </p:sp>
      <p:pic>
        <p:nvPicPr>
          <p:cNvPr id="11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877870" y="1758652"/>
            <a:ext cx="4615243" cy="665956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7089995" y="1777702"/>
            <a:ext cx="4403119" cy="2421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Аутентификация</a:t>
            </a:r>
            <a:endParaRPr lang="en-US" sz="1500" dirty="0"/>
          </a:p>
        </p:txBody>
      </p:sp>
      <p:sp>
        <p:nvSpPr>
          <p:cNvPr id="13" name="Text 9"/>
          <p:cNvSpPr/>
          <p:nvPr/>
        </p:nvSpPr>
        <p:spPr>
          <a:xfrm>
            <a:off x="7089995" y="2165251"/>
            <a:ext cx="4403119" cy="2403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9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Обязательна для всех пользователей</a:t>
            </a:r>
            <a:endParaRPr lang="en-US" sz="1200" dirty="0"/>
          </a:p>
        </p:txBody>
      </p:sp>
      <p:pic>
        <p:nvPicPr>
          <p:cNvPr id="14" name="Image 1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877870" y="2677220"/>
            <a:ext cx="4615243" cy="665956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7089995" y="2696270"/>
            <a:ext cx="4403119" cy="2421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Управление доступом</a:t>
            </a:r>
            <a:endParaRPr lang="en-US" sz="1500" dirty="0"/>
          </a:p>
        </p:txBody>
      </p:sp>
      <p:sp>
        <p:nvSpPr>
          <p:cNvPr id="16" name="Text 11"/>
          <p:cNvSpPr/>
          <p:nvPr/>
        </p:nvSpPr>
        <p:spPr>
          <a:xfrm>
            <a:off x="7089995" y="3083818"/>
            <a:ext cx="4403119" cy="2403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9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Ролевая модель</a:t>
            </a:r>
            <a:endParaRPr lang="en-US" sz="1200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089422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Требования информационной безопасности</a:t>
            </a:r>
            <a:endParaRPr lang="en-US" sz="3250" dirty="0"/>
          </a:p>
        </p:txBody>
      </p:sp>
      <p:sp>
        <p:nvSpPr>
          <p:cNvPr id="3" name="Text 1"/>
          <p:cNvSpPr/>
          <p:nvPr/>
        </p:nvSpPr>
        <p:spPr>
          <a:xfrm>
            <a:off x="661475" y="1936849"/>
            <a:ext cx="11478330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Требования безопасности связаны с результатами </a:t>
            </a:r>
            <a:r>
              <a:rPr lang="en-US" sz="13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Практической работы №1</a:t>
            </a: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:</a:t>
            </a:r>
            <a:endParaRPr lang="en-US" sz="1300" dirty="0"/>
          </a:p>
        </p:txBody>
      </p:sp>
      <p:graphicFrame>
        <p:nvGraphicFramePr>
          <p:cNvPr id="5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61475" y="2387501"/>
          <a:ext cx="9143771" cy="914400"/>
        </p:xfrm>
        <a:graphic>
          <a:graphicData uri="http://schemas.openxmlformats.org/drawingml/2006/table">
            <a:tbl>
              <a:tblPr/>
              <a:tblGrid>
                <a:gridCol w="13042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5644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8917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ID</a:t>
                      </a:r>
                      <a:endParaRPr lang="en-US" sz="13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B1B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B2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Требование</a:t>
                      </a:r>
                      <a:endParaRPr lang="en-US" sz="13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1B1B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B2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209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SEC-01</a:t>
                      </a:r>
                      <a:endParaRPr lang="en-US" sz="13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Каждый пользователь должен иметь индивидуальную учётную запись.</a:t>
                      </a:r>
                      <a:endParaRPr lang="en-US" sz="13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209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SEC-02</a:t>
                      </a:r>
                      <a:endParaRPr lang="en-US" sz="13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Права доступа определяются ролью пользователя.</a:t>
                      </a:r>
                      <a:endParaRPr lang="en-US" sz="13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209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SEC-03</a:t>
                      </a:r>
                      <a:endParaRPr lang="en-US" sz="13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Неудачные попытки входа должны журналироваться с указанием времени и логина.</a:t>
                      </a:r>
                      <a:endParaRPr lang="en-US" sz="13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209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SEC-04</a:t>
                      </a:r>
                      <a:endParaRPr lang="en-US" sz="13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Критические изменения (удаление, изменение ролей) должны регистрироваться в журнале аудита.</a:t>
                      </a:r>
                      <a:endParaRPr lang="en-US" sz="13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209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SEC-05</a:t>
                      </a:r>
                      <a:endParaRPr lang="en-US" sz="13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Пароли должны храниться в виде хэша, а не в открытом виде.</a:t>
                      </a:r>
                      <a:endParaRPr lang="en-US" sz="13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78917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SEC-06</a:t>
                      </a:r>
                      <a:endParaRPr lang="en-US" sz="13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Заблокированный пользователь не может авторизоваться.</a:t>
                      </a:r>
                      <a:endParaRPr lang="en-US" sz="13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153120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Что такое критерий приёмки</a:t>
            </a:r>
            <a:endParaRPr lang="en-US" sz="3250" dirty="0"/>
          </a:p>
        </p:txBody>
      </p:sp>
      <p:sp>
        <p:nvSpPr>
          <p:cNvPr id="3" name="Text 1"/>
          <p:cNvSpPr/>
          <p:nvPr/>
        </p:nvSpPr>
        <p:spPr>
          <a:xfrm>
            <a:off x="909516" y="2252762"/>
            <a:ext cx="5548174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Критерий приёмки</a:t>
            </a: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— проверяемое условие, по которому можно определить, соответствует ли реализованная система требованиям.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661475" y="2103934"/>
            <a:ext cx="19050" cy="826889"/>
          </a:xfrm>
          <a:prstGeom prst="roundRect">
            <a:avLst>
              <a:gd name="adj" fmla="val 49999"/>
            </a:avLst>
          </a:prstGeom>
          <a:solidFill>
            <a:srgbClr val="1B1B27"/>
          </a:solidFill>
          <a:ln/>
        </p:spPr>
      </p:sp>
      <p:sp>
        <p:nvSpPr>
          <p:cNvPr id="5" name="Text 3"/>
          <p:cNvSpPr/>
          <p:nvPr/>
        </p:nvSpPr>
        <p:spPr>
          <a:xfrm>
            <a:off x="661475" y="3116858"/>
            <a:ext cx="5796214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Простыми словами: критерий приёмки — это </a:t>
            </a:r>
            <a:r>
              <a:rPr lang="en-US" sz="13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способ проверить, что требование выполнено</a:t>
            </a: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661475" y="3873401"/>
            <a:ext cx="5796214" cy="19050"/>
          </a:xfrm>
          <a:prstGeom prst="roundRect">
            <a:avLst>
              <a:gd name="adj" fmla="val 49999"/>
            </a:avLst>
          </a:prstGeom>
          <a:solidFill>
            <a:srgbClr val="3C3939">
              <a:alpha val="50000"/>
            </a:srgbClr>
          </a:solidFill>
          <a:ln/>
        </p:spPr>
      </p:sp>
      <p:sp>
        <p:nvSpPr>
          <p:cNvPr id="7" name="Text 5"/>
          <p:cNvSpPr/>
          <p:nvPr/>
        </p:nvSpPr>
        <p:spPr>
          <a:xfrm>
            <a:off x="661475" y="4119761"/>
            <a:ext cx="6405799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По критериям заказчик </a:t>
            </a:r>
            <a:r>
              <a:rPr lang="en-US" sz="13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принимает</a:t>
            </a: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или </a:t>
            </a:r>
            <a:r>
              <a:rPr lang="en-US" sz="13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отклоняет</a:t>
            </a: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систему.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748393" y="1917898"/>
            <a:ext cx="4907137" cy="3786981"/>
          </a:xfrm>
          <a:prstGeom prst="roundRect">
            <a:avLst>
              <a:gd name="adj" fmla="val 3145"/>
            </a:avLst>
          </a:prstGeom>
          <a:solidFill>
            <a:srgbClr val="1B1B27">
              <a:alpha val="95000"/>
            </a:srgbClr>
          </a:solidFill>
          <a:ln/>
        </p:spPr>
      </p:sp>
      <p:sp>
        <p:nvSpPr>
          <p:cNvPr id="9" name="Text 7"/>
          <p:cNvSpPr/>
          <p:nvPr/>
        </p:nvSpPr>
        <p:spPr>
          <a:xfrm>
            <a:off x="6913687" y="2083197"/>
            <a:ext cx="4576549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Свойства критерия приёмки</a:t>
            </a:r>
            <a:endParaRPr lang="en-US" sz="1600" dirty="0"/>
          </a:p>
        </p:txBody>
      </p:sp>
      <p:pic>
        <p:nvPicPr>
          <p:cNvPr id="10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894638" y="2508647"/>
            <a:ext cx="4595598" cy="991096"/>
          </a:xfrm>
          <a:prstGeom prst="rect">
            <a:avLst/>
          </a:prstGeom>
        </p:spPr>
      </p:pic>
      <p:sp>
        <p:nvSpPr>
          <p:cNvPr id="11" name="Text 8"/>
          <p:cNvSpPr/>
          <p:nvPr/>
        </p:nvSpPr>
        <p:spPr>
          <a:xfrm>
            <a:off x="7117081" y="2527697"/>
            <a:ext cx="4373155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Обязательность</a:t>
            </a:r>
            <a:endParaRPr lang="en-US" sz="1600" dirty="0"/>
          </a:p>
        </p:txBody>
      </p:sp>
      <p:sp>
        <p:nvSpPr>
          <p:cNvPr id="12" name="Text 9"/>
          <p:cNvSpPr/>
          <p:nvPr/>
        </p:nvSpPr>
        <p:spPr>
          <a:xfrm>
            <a:off x="7117081" y="2951460"/>
            <a:ext cx="4373155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Каждое требование должно иметь хотя бы один критерий приёмки</a:t>
            </a:r>
            <a:endParaRPr lang="en-US" sz="1300" dirty="0"/>
          </a:p>
        </p:txBody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894638" y="3792339"/>
            <a:ext cx="4595598" cy="726480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7117081" y="3811389"/>
            <a:ext cx="4373155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Конкретность</a:t>
            </a:r>
            <a:endParaRPr lang="en-US" sz="1600" dirty="0"/>
          </a:p>
        </p:txBody>
      </p:sp>
      <p:sp>
        <p:nvSpPr>
          <p:cNvPr id="15" name="Text 11"/>
          <p:cNvSpPr/>
          <p:nvPr/>
        </p:nvSpPr>
        <p:spPr>
          <a:xfrm>
            <a:off x="7117081" y="4235152"/>
            <a:ext cx="4373155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Критерий должен быть конкретным и проверяемым</a:t>
            </a:r>
            <a:endParaRPr lang="en-US" sz="1300" dirty="0"/>
          </a:p>
        </p:txBody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894638" y="4811415"/>
            <a:ext cx="4595598" cy="726480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7117081" y="4830465"/>
            <a:ext cx="4373155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Связь с тестированием</a:t>
            </a:r>
            <a:endParaRPr lang="en-US" sz="1600" dirty="0"/>
          </a:p>
        </p:txBody>
      </p:sp>
      <p:sp>
        <p:nvSpPr>
          <p:cNvPr id="18" name="Text 13"/>
          <p:cNvSpPr/>
          <p:nvPr/>
        </p:nvSpPr>
        <p:spPr>
          <a:xfrm>
            <a:off x="7117081" y="5254228"/>
            <a:ext cx="4373155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Критерии используются при тестировании системы</a:t>
            </a:r>
            <a:endParaRPr lang="en-US" sz="1300" dirty="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243310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Требование и критерий приёмки</a:t>
            </a:r>
            <a:endParaRPr lang="en-US" sz="32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1475" y="2090737"/>
            <a:ext cx="5351725" cy="1255613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22017" y="2275086"/>
            <a:ext cx="4906840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Требование (FR-04)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922017" y="2632770"/>
            <a:ext cx="4906840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Система должна обеспечивать поиск сертификата по номеру.</a:t>
            </a:r>
            <a:endParaRPr lang="en-US" sz="130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178495" y="2090737"/>
            <a:ext cx="5351725" cy="1255613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439037" y="2275086"/>
            <a:ext cx="4906840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Проверка</a:t>
            </a:r>
            <a:endParaRPr lang="en-US" sz="1600" dirty="0"/>
          </a:p>
        </p:txBody>
      </p:sp>
      <p:sp>
        <p:nvSpPr>
          <p:cNvPr id="8" name="Text 4"/>
          <p:cNvSpPr/>
          <p:nvPr/>
        </p:nvSpPr>
        <p:spPr>
          <a:xfrm>
            <a:off x="6439037" y="2632770"/>
            <a:ext cx="4906840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Ввести в поле поиска существующий номер сертификата и нажать «Найти».</a:t>
            </a:r>
            <a:endParaRPr lang="en-US" sz="130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1475" y="3511649"/>
            <a:ext cx="5351725" cy="1255613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922017" y="3695998"/>
            <a:ext cx="4906840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Ожидаемый результат</a:t>
            </a:r>
            <a:endParaRPr lang="en-US" sz="1600" dirty="0"/>
          </a:p>
        </p:txBody>
      </p:sp>
      <p:sp>
        <p:nvSpPr>
          <p:cNvPr id="11" name="Text 6"/>
          <p:cNvSpPr/>
          <p:nvPr/>
        </p:nvSpPr>
        <p:spPr>
          <a:xfrm>
            <a:off x="922017" y="4053681"/>
            <a:ext cx="4906840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Система отображает сертификат с указанным номером.</a:t>
            </a:r>
            <a:endParaRPr lang="en-US" sz="1300" dirty="0"/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178495" y="3511649"/>
            <a:ext cx="5351725" cy="1255613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6439037" y="3695998"/>
            <a:ext cx="4906840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Альтернативный результат</a:t>
            </a:r>
            <a:endParaRPr lang="en-US" sz="1600" dirty="0"/>
          </a:p>
        </p:txBody>
      </p:sp>
      <p:sp>
        <p:nvSpPr>
          <p:cNvPr id="14" name="Text 8"/>
          <p:cNvSpPr/>
          <p:nvPr/>
        </p:nvSpPr>
        <p:spPr>
          <a:xfrm>
            <a:off x="6439037" y="4053681"/>
            <a:ext cx="4906840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Если сертификат не найден — система отображает сообщение «Сертификат не найден».</a:t>
            </a:r>
            <a:endParaRPr lang="en-US" sz="1300" dirty="0"/>
          </a:p>
        </p:txBody>
      </p:sp>
      <p:sp>
        <p:nvSpPr>
          <p:cNvPr id="15" name="Shape 9"/>
          <p:cNvSpPr/>
          <p:nvPr/>
        </p:nvSpPr>
        <p:spPr>
          <a:xfrm>
            <a:off x="661475" y="4953298"/>
            <a:ext cx="10868745" cy="661293"/>
          </a:xfrm>
          <a:prstGeom prst="roundRect">
            <a:avLst>
              <a:gd name="adj" fmla="val 10504"/>
            </a:avLst>
          </a:prstGeom>
          <a:solidFill>
            <a:srgbClr val="E1E1EA"/>
          </a:solidFill>
          <a:ln/>
        </p:spPr>
      </p:sp>
      <p:pic>
        <p:nvPicPr>
          <p:cNvPr id="16" name="Image 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6769" y="5193010"/>
            <a:ext cx="206667" cy="165298"/>
          </a:xfrm>
          <a:prstGeom prst="rect">
            <a:avLst/>
          </a:prstGeom>
        </p:spPr>
      </p:pic>
      <p:sp>
        <p:nvSpPr>
          <p:cNvPr id="17" name="Text 10"/>
          <p:cNvSpPr/>
          <p:nvPr/>
        </p:nvSpPr>
        <p:spPr>
          <a:xfrm>
            <a:off x="1198731" y="5159871"/>
            <a:ext cx="10775780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Вывод:</a:t>
            </a:r>
            <a:r>
              <a:rPr lang="en-US" sz="13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требование должно быть сформулировано так, чтобы его можно было </a:t>
            </a:r>
            <a:r>
              <a:rPr lang="en-US" sz="1300" b="1" dirty="0">
                <a:solidFill>
                  <a:srgbClr val="000000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однозначно проверить</a:t>
            </a:r>
            <a:r>
              <a:rPr lang="en-US" sz="13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.</a:t>
            </a:r>
            <a:endParaRPr lang="en-US" sz="1300" dirty="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693738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Трассировка требований</a:t>
            </a:r>
            <a:endParaRPr lang="en-US" sz="3250" dirty="0"/>
          </a:p>
        </p:txBody>
      </p:sp>
      <p:sp>
        <p:nvSpPr>
          <p:cNvPr id="3" name="Text 1"/>
          <p:cNvSpPr/>
          <p:nvPr/>
        </p:nvSpPr>
        <p:spPr>
          <a:xfrm>
            <a:off x="909516" y="1727200"/>
            <a:ext cx="11230289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Трассировка требований</a:t>
            </a: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— связывание каждого требования с проблемой или потребностью, которую оно решает.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661475" y="1541165"/>
            <a:ext cx="19050" cy="636687"/>
          </a:xfrm>
          <a:prstGeom prst="roundRect">
            <a:avLst>
              <a:gd name="adj" fmla="val 49999"/>
            </a:avLst>
          </a:prstGeom>
          <a:solidFill>
            <a:srgbClr val="1B1B27"/>
          </a:solidFill>
          <a:ln/>
        </p:spPr>
      </p:sp>
      <p:sp>
        <p:nvSpPr>
          <p:cNvPr id="5" name="Text 3"/>
          <p:cNvSpPr/>
          <p:nvPr/>
        </p:nvSpPr>
        <p:spPr>
          <a:xfrm>
            <a:off x="661475" y="2363887"/>
            <a:ext cx="11478330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Это позволяет убедиться, что каждое требование </a:t>
            </a:r>
            <a:r>
              <a:rPr lang="en-US" sz="13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обосновано</a:t>
            </a: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, и не упустить ни одной проблемы.</a:t>
            </a:r>
            <a:endParaRPr lang="en-US" sz="1300" dirty="0"/>
          </a:p>
        </p:txBody>
      </p:sp>
      <p:graphicFrame>
        <p:nvGraphicFramePr>
          <p:cNvPr id="5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61475" y="2814538"/>
          <a:ext cx="10868746" cy="2886202"/>
        </p:xfrm>
        <a:graphic>
          <a:graphicData uri="http://schemas.openxmlformats.org/drawingml/2006/table">
            <a:tbl>
              <a:tblPr/>
              <a:tblGrid>
                <a:gridCol w="38040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646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8917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Проблема</a:t>
                      </a:r>
                      <a:endParaRPr lang="en-US" sz="13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B1B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B2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Требования, решающие проблему</a:t>
                      </a:r>
                      <a:endParaRPr lang="en-US" sz="13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1B1B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B2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209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Просроченные сертификаты</a:t>
                      </a:r>
                      <a:endParaRPr lang="en-US" sz="13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FR: контроль сроков, </a:t>
                      </a:r>
                      <a:r>
                        <a:rPr lang="en-US" sz="1300" b="1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BR-02</a:t>
                      </a:r>
                      <a:r>
                        <a:rPr lang="en-US" sz="1300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, </a:t>
                      </a:r>
                      <a:r>
                        <a:rPr lang="en-US" sz="1300" b="1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BR-03</a:t>
                      </a:r>
                      <a:endParaRPr lang="en-US" sz="13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209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Нет истории изменений</a:t>
                      </a:r>
                      <a:endParaRPr lang="en-US" sz="13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FR: журналирование, </a:t>
                      </a:r>
                      <a:r>
                        <a:rPr lang="en-US" sz="1300" b="1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DB-04</a:t>
                      </a:r>
                      <a:endParaRPr lang="en-US" sz="13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209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Разные Excel-файлы</a:t>
                      </a:r>
                      <a:endParaRPr lang="en-US" sz="13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DB: единая база данных, </a:t>
                      </a:r>
                      <a:r>
                        <a:rPr lang="en-US" sz="1300" b="1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DB-01</a:t>
                      </a:r>
                      <a:endParaRPr lang="en-US" sz="13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209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Избыточные права</a:t>
                      </a:r>
                      <a:endParaRPr lang="en-US" sz="13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NFR: ролевая модель, </a:t>
                      </a:r>
                      <a:r>
                        <a:rPr lang="en-US" sz="1300" b="1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SEC-02</a:t>
                      </a:r>
                      <a:endParaRPr lang="en-US" sz="13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78917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Сложный поиск</a:t>
                      </a:r>
                      <a:endParaRPr lang="en-US" sz="13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FR: поиск и фильтры, </a:t>
                      </a:r>
                      <a:r>
                        <a:rPr lang="en-US" sz="1300" b="1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FR-04</a:t>
                      </a:r>
                      <a:endParaRPr lang="en-US" sz="13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7" name="Text 4"/>
          <p:cNvSpPr/>
          <p:nvPr/>
        </p:nvSpPr>
        <p:spPr>
          <a:xfrm>
            <a:off x="661475" y="5899547"/>
            <a:ext cx="11478330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Трассировка помогает убедиться, что </a:t>
            </a:r>
            <a:r>
              <a:rPr lang="en-US" sz="13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каждая проблема решена</a:t>
            </a: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хотя бы одним требованием.</a:t>
            </a:r>
            <a:endParaRPr lang="en-US" sz="1300" dirty="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775891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Что такое техническое задание</a:t>
            </a:r>
            <a:endParaRPr lang="en-US" sz="3250" dirty="0"/>
          </a:p>
        </p:txBody>
      </p:sp>
      <p:sp>
        <p:nvSpPr>
          <p:cNvPr id="3" name="Text 1"/>
          <p:cNvSpPr/>
          <p:nvPr/>
        </p:nvSpPr>
        <p:spPr>
          <a:xfrm>
            <a:off x="909516" y="1875532"/>
            <a:ext cx="4984625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Техническое задание (ТЗ)</a:t>
            </a: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— документ, определяющий назначение, требования, ограничения и основные условия разработки информационной системы.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661475" y="1726704"/>
            <a:ext cx="19050" cy="1091505"/>
          </a:xfrm>
          <a:prstGeom prst="roundRect">
            <a:avLst>
              <a:gd name="adj" fmla="val 49999"/>
            </a:avLst>
          </a:prstGeom>
          <a:solidFill>
            <a:srgbClr val="1B1B27"/>
          </a:solidFill>
          <a:ln/>
        </p:spPr>
      </p:sp>
      <p:sp>
        <p:nvSpPr>
          <p:cNvPr id="5" name="Text 3"/>
          <p:cNvSpPr/>
          <p:nvPr/>
        </p:nvSpPr>
        <p:spPr>
          <a:xfrm>
            <a:off x="661475" y="3004245"/>
            <a:ext cx="5232666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Простыми словами: </a:t>
            </a:r>
            <a:r>
              <a:rPr lang="en-US" sz="13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ТЗ — это договорённость о том, что именно должно быть разработано.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6184844" y="1540669"/>
            <a:ext cx="5470785" cy="4541441"/>
          </a:xfrm>
          <a:prstGeom prst="roundRect">
            <a:avLst>
              <a:gd name="adj" fmla="val 2622"/>
            </a:avLst>
          </a:prstGeom>
          <a:solidFill>
            <a:srgbClr val="1B1B27">
              <a:alpha val="95000"/>
            </a:srgbClr>
          </a:solidFill>
          <a:ln/>
        </p:spPr>
      </p:sp>
      <p:sp>
        <p:nvSpPr>
          <p:cNvPr id="7" name="Text 5"/>
          <p:cNvSpPr/>
          <p:nvPr/>
        </p:nvSpPr>
        <p:spPr>
          <a:xfrm>
            <a:off x="6350139" y="1705967"/>
            <a:ext cx="5140196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Ключевые свойства ТЗ</a:t>
            </a:r>
            <a:endParaRPr lang="en-US" sz="1600" dirty="0"/>
          </a:p>
        </p:txBody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331089" y="2131417"/>
            <a:ext cx="5159246" cy="72648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6553532" y="2150467"/>
            <a:ext cx="4936803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До начала разработки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6553532" y="2574230"/>
            <a:ext cx="4936803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ТЗ составляется до начала разработки</a:t>
            </a:r>
            <a:endParaRPr lang="en-US" sz="1300" dirty="0"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331089" y="3150493"/>
            <a:ext cx="5159246" cy="72648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6553532" y="3169543"/>
            <a:ext cx="4936803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Согласование</a:t>
            </a:r>
            <a:endParaRPr lang="en-US" sz="1600" dirty="0"/>
          </a:p>
        </p:txBody>
      </p:sp>
      <p:sp>
        <p:nvSpPr>
          <p:cNvPr id="13" name="Text 9"/>
          <p:cNvSpPr/>
          <p:nvPr/>
        </p:nvSpPr>
        <p:spPr>
          <a:xfrm>
            <a:off x="6553532" y="3593306"/>
            <a:ext cx="4936803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ТЗ согласовывается с заказчиком</a:t>
            </a:r>
            <a:endParaRPr lang="en-US" sz="1300" dirty="0"/>
          </a:p>
        </p:txBody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331089" y="4169569"/>
            <a:ext cx="5159246" cy="726480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6553532" y="4188619"/>
            <a:ext cx="4936803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Основа проектирования</a:t>
            </a:r>
            <a:endParaRPr lang="en-US" sz="1600" dirty="0"/>
          </a:p>
        </p:txBody>
      </p:sp>
      <p:sp>
        <p:nvSpPr>
          <p:cNvPr id="16" name="Text 11"/>
          <p:cNvSpPr/>
          <p:nvPr/>
        </p:nvSpPr>
        <p:spPr>
          <a:xfrm>
            <a:off x="6553532" y="4612382"/>
            <a:ext cx="4936803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ТЗ является основой для проектирования и тестирования</a:t>
            </a:r>
            <a:endParaRPr lang="en-US" sz="1300" dirty="0"/>
          </a:p>
        </p:txBody>
      </p:sp>
      <p:pic>
        <p:nvPicPr>
          <p:cNvPr id="17" name="Image 3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331089" y="5188645"/>
            <a:ext cx="5159246" cy="726480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6553532" y="5207695"/>
            <a:ext cx="4936803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Защита сторон</a:t>
            </a:r>
            <a:endParaRPr lang="en-US" sz="1600" dirty="0"/>
          </a:p>
        </p:txBody>
      </p:sp>
      <p:sp>
        <p:nvSpPr>
          <p:cNvPr id="19" name="Text 13"/>
          <p:cNvSpPr/>
          <p:nvPr/>
        </p:nvSpPr>
        <p:spPr>
          <a:xfrm>
            <a:off x="6553532" y="5631458"/>
            <a:ext cx="4936803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ТЗ защищает и разработчика, и заказчика от недопонимания</a:t>
            </a:r>
            <a:endParaRPr lang="en-US" sz="1300" dirty="0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623391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Что содержит техническое задание</a:t>
            </a:r>
            <a:endParaRPr lang="en-US" sz="3250" dirty="0"/>
          </a:p>
        </p:txBody>
      </p:sp>
      <p:sp>
        <p:nvSpPr>
          <p:cNvPr id="3" name="Text 1"/>
          <p:cNvSpPr/>
          <p:nvPr/>
        </p:nvSpPr>
        <p:spPr>
          <a:xfrm>
            <a:off x="661475" y="1470819"/>
            <a:ext cx="330688" cy="20667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300" dirty="0">
                <a:solidFill>
                  <a:srgbClr val="3C3939"/>
                </a:solidFill>
                <a:latin typeface="Raleway Light" pitchFamily="34" charset="0"/>
                <a:ea typeface="Raleway Light" pitchFamily="34" charset="-122"/>
                <a:cs typeface="Raleway Light" pitchFamily="34" charset="-120"/>
              </a:rPr>
              <a:t>01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661475" y="1732756"/>
            <a:ext cx="3512653" cy="19050"/>
          </a:xfrm>
          <a:prstGeom prst="rect">
            <a:avLst/>
          </a:prstGeom>
          <a:solidFill>
            <a:srgbClr val="1B1B27"/>
          </a:solidFill>
          <a:ln/>
        </p:spPr>
      </p:sp>
      <p:sp>
        <p:nvSpPr>
          <p:cNvPr id="5" name="Text 3"/>
          <p:cNvSpPr/>
          <p:nvPr/>
        </p:nvSpPr>
        <p:spPr>
          <a:xfrm>
            <a:off x="661475" y="1853505"/>
            <a:ext cx="3512653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Общие сведения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661475" y="2211189"/>
            <a:ext cx="3512653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Название системы, организация, дата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4339422" y="1470819"/>
            <a:ext cx="330688" cy="20667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300" dirty="0">
                <a:solidFill>
                  <a:srgbClr val="3C3939"/>
                </a:solidFill>
                <a:latin typeface="Raleway Light" pitchFamily="34" charset="0"/>
                <a:ea typeface="Raleway Light" pitchFamily="34" charset="-122"/>
                <a:cs typeface="Raleway Light" pitchFamily="34" charset="-120"/>
              </a:rPr>
              <a:t>02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339422" y="1732756"/>
            <a:ext cx="3512752" cy="19050"/>
          </a:xfrm>
          <a:prstGeom prst="rect">
            <a:avLst/>
          </a:prstGeom>
          <a:solidFill>
            <a:srgbClr val="1B1B27"/>
          </a:solidFill>
          <a:ln/>
        </p:spPr>
      </p:sp>
      <p:sp>
        <p:nvSpPr>
          <p:cNvPr id="9" name="Text 7"/>
          <p:cNvSpPr/>
          <p:nvPr/>
        </p:nvSpPr>
        <p:spPr>
          <a:xfrm>
            <a:off x="4339422" y="1853505"/>
            <a:ext cx="3512752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Назначение и цель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4339422" y="2211189"/>
            <a:ext cx="3512752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Для чего используется система и какой результат необходимо получить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8017468" y="1470819"/>
            <a:ext cx="330688" cy="20667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300" dirty="0">
                <a:solidFill>
                  <a:srgbClr val="3C3939"/>
                </a:solidFill>
                <a:latin typeface="Raleway Light" pitchFamily="34" charset="0"/>
                <a:ea typeface="Raleway Light" pitchFamily="34" charset="-122"/>
                <a:cs typeface="Raleway Light" pitchFamily="34" charset="-120"/>
              </a:rPr>
              <a:t>03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8017468" y="1732756"/>
            <a:ext cx="3512653" cy="19050"/>
          </a:xfrm>
          <a:prstGeom prst="rect">
            <a:avLst/>
          </a:prstGeom>
          <a:solidFill>
            <a:srgbClr val="1B1B27"/>
          </a:solidFill>
          <a:ln/>
        </p:spPr>
      </p:sp>
      <p:sp>
        <p:nvSpPr>
          <p:cNvPr id="13" name="Text 11"/>
          <p:cNvSpPr/>
          <p:nvPr/>
        </p:nvSpPr>
        <p:spPr>
          <a:xfrm>
            <a:off x="8017468" y="1853505"/>
            <a:ext cx="3512653" cy="5169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Предметная область и пользователи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8017468" y="2469654"/>
            <a:ext cx="3512653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Описание организации, проблем, ролей и задач пользователей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661475" y="3288209"/>
            <a:ext cx="330688" cy="20667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300" dirty="0">
                <a:solidFill>
                  <a:srgbClr val="3C3939"/>
                </a:solidFill>
                <a:latin typeface="Raleway Light" pitchFamily="34" charset="0"/>
                <a:ea typeface="Raleway Light" pitchFamily="34" charset="-122"/>
                <a:cs typeface="Raleway Light" pitchFamily="34" charset="-120"/>
              </a:rPr>
              <a:t>04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661475" y="3550146"/>
            <a:ext cx="3512653" cy="19050"/>
          </a:xfrm>
          <a:prstGeom prst="rect">
            <a:avLst/>
          </a:prstGeom>
          <a:solidFill>
            <a:srgbClr val="1B1B27"/>
          </a:solidFill>
          <a:ln/>
        </p:spPr>
      </p:sp>
      <p:sp>
        <p:nvSpPr>
          <p:cNvPr id="17" name="Text 15"/>
          <p:cNvSpPr/>
          <p:nvPr/>
        </p:nvSpPr>
        <p:spPr>
          <a:xfrm>
            <a:off x="661475" y="3670895"/>
            <a:ext cx="3512653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Функциональные требования (FR)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661475" y="4028579"/>
            <a:ext cx="3512653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Что делает система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4339422" y="3288209"/>
            <a:ext cx="330688" cy="20667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300" dirty="0">
                <a:solidFill>
                  <a:srgbClr val="3C3939"/>
                </a:solidFill>
                <a:latin typeface="Raleway Light" pitchFamily="34" charset="0"/>
                <a:ea typeface="Raleway Light" pitchFamily="34" charset="-122"/>
                <a:cs typeface="Raleway Light" pitchFamily="34" charset="-120"/>
              </a:rPr>
              <a:t>05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4339422" y="3550146"/>
            <a:ext cx="3512752" cy="19050"/>
          </a:xfrm>
          <a:prstGeom prst="rect">
            <a:avLst/>
          </a:prstGeom>
          <a:solidFill>
            <a:srgbClr val="1B1B27"/>
          </a:solidFill>
          <a:ln/>
        </p:spPr>
      </p:sp>
      <p:sp>
        <p:nvSpPr>
          <p:cNvPr id="21" name="Text 19"/>
          <p:cNvSpPr/>
          <p:nvPr/>
        </p:nvSpPr>
        <p:spPr>
          <a:xfrm>
            <a:off x="4339422" y="3670895"/>
            <a:ext cx="3512752" cy="5169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Нефункциональные требования (NFR)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4339422" y="4287044"/>
            <a:ext cx="3512752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Какой должна быть система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8017468" y="3288209"/>
            <a:ext cx="330688" cy="20667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300" dirty="0">
                <a:solidFill>
                  <a:srgbClr val="3C3939"/>
                </a:solidFill>
                <a:latin typeface="Raleway Light" pitchFamily="34" charset="0"/>
                <a:ea typeface="Raleway Light" pitchFamily="34" charset="-122"/>
                <a:cs typeface="Raleway Light" pitchFamily="34" charset="-120"/>
              </a:rPr>
              <a:t>06</a:t>
            </a:r>
            <a:endParaRPr lang="en-US" sz="1300" dirty="0"/>
          </a:p>
        </p:txBody>
      </p:sp>
      <p:sp>
        <p:nvSpPr>
          <p:cNvPr id="24" name="Shape 22"/>
          <p:cNvSpPr/>
          <p:nvPr/>
        </p:nvSpPr>
        <p:spPr>
          <a:xfrm>
            <a:off x="8017468" y="3550146"/>
            <a:ext cx="3512653" cy="19050"/>
          </a:xfrm>
          <a:prstGeom prst="rect">
            <a:avLst/>
          </a:prstGeom>
          <a:solidFill>
            <a:srgbClr val="1B1B27"/>
          </a:solidFill>
          <a:ln/>
        </p:spPr>
      </p:sp>
      <p:sp>
        <p:nvSpPr>
          <p:cNvPr id="25" name="Text 23"/>
          <p:cNvSpPr/>
          <p:nvPr/>
        </p:nvSpPr>
        <p:spPr>
          <a:xfrm>
            <a:off x="8017468" y="3670895"/>
            <a:ext cx="3512653" cy="5169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Требования к данным и безопасности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8017468" y="4287044"/>
            <a:ext cx="3512653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Состав и свойства данных (DB), требования безопасности (SEC)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661475" y="5105598"/>
            <a:ext cx="330688" cy="20667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300" dirty="0">
                <a:solidFill>
                  <a:srgbClr val="3C3939"/>
                </a:solidFill>
                <a:latin typeface="Raleway Light" pitchFamily="34" charset="0"/>
                <a:ea typeface="Raleway Light" pitchFamily="34" charset="-122"/>
                <a:cs typeface="Raleway Light" pitchFamily="34" charset="-120"/>
              </a:rPr>
              <a:t>07</a:t>
            </a:r>
            <a:endParaRPr lang="en-US" sz="1300" dirty="0"/>
          </a:p>
        </p:txBody>
      </p:sp>
      <p:sp>
        <p:nvSpPr>
          <p:cNvPr id="28" name="Shape 26"/>
          <p:cNvSpPr/>
          <p:nvPr/>
        </p:nvSpPr>
        <p:spPr>
          <a:xfrm>
            <a:off x="661475" y="5367536"/>
            <a:ext cx="10868646" cy="19050"/>
          </a:xfrm>
          <a:prstGeom prst="rect">
            <a:avLst/>
          </a:prstGeom>
          <a:solidFill>
            <a:srgbClr val="1B1B27"/>
          </a:solidFill>
          <a:ln/>
        </p:spPr>
      </p:sp>
      <p:sp>
        <p:nvSpPr>
          <p:cNvPr id="29" name="Text 27"/>
          <p:cNvSpPr/>
          <p:nvPr/>
        </p:nvSpPr>
        <p:spPr>
          <a:xfrm>
            <a:off x="661475" y="5488285"/>
            <a:ext cx="10868646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Ограничения и критерии приёмки</a:t>
            </a:r>
            <a:endParaRPr lang="en-US" sz="1600" dirty="0"/>
          </a:p>
        </p:txBody>
      </p:sp>
      <p:sp>
        <p:nvSpPr>
          <p:cNvPr id="30" name="Text 28"/>
          <p:cNvSpPr/>
          <p:nvPr/>
        </p:nvSpPr>
        <p:spPr>
          <a:xfrm>
            <a:off x="661475" y="5845969"/>
            <a:ext cx="10868646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Технологии, платформа, способы проверки выполнения требований</a:t>
            </a:r>
            <a:endParaRPr lang="en-US" sz="1300" dirty="0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879773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Почему нельзя пропускать ТЗ</a:t>
            </a:r>
            <a:endParaRPr lang="en-US" sz="3250" dirty="0"/>
          </a:p>
        </p:txBody>
      </p:sp>
      <p:sp>
        <p:nvSpPr>
          <p:cNvPr id="3" name="Shape 1"/>
          <p:cNvSpPr/>
          <p:nvPr/>
        </p:nvSpPr>
        <p:spPr>
          <a:xfrm>
            <a:off x="661475" y="1727200"/>
            <a:ext cx="10868745" cy="1230213"/>
          </a:xfrm>
          <a:prstGeom prst="roundRect">
            <a:avLst>
              <a:gd name="adj" fmla="val 5647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67825" y="1733550"/>
            <a:ext cx="5428023" cy="1217513"/>
          </a:xfrm>
          <a:custGeom>
            <a:avLst/>
            <a:gdLst/>
            <a:ahLst/>
            <a:cxnLst/>
            <a:rect l="l" t="t" r="r" b="b"/>
            <a:pathLst>
              <a:path w="5428023" h="1217513">
                <a:moveTo>
                  <a:pt x="57887" y="0"/>
                </a:moveTo>
                <a:lnTo>
                  <a:pt x="5428023" y="0"/>
                </a:lnTo>
                <a:lnTo>
                  <a:pt x="5428023" y="1217513"/>
                </a:lnTo>
                <a:lnTo>
                  <a:pt x="57887" y="1217513"/>
                </a:lnTo>
                <a:arcTo wR="57887" hR="57888" stAng="5400000" swAng="5400000"/>
                <a:lnTo>
                  <a:pt x="0" y="57888"/>
                </a:lnTo>
                <a:arcTo wR="57887" hR="57888" stAng="10800000" swAng="5400000"/>
                <a:close/>
              </a:path>
            </a:pathLst>
          </a:custGeom>
          <a:solidFill>
            <a:srgbClr val="E1E1EA"/>
          </a:solidFill>
          <a:ln/>
        </p:spPr>
      </p:sp>
      <p:sp>
        <p:nvSpPr>
          <p:cNvPr id="5" name="Text 3"/>
          <p:cNvSpPr/>
          <p:nvPr/>
        </p:nvSpPr>
        <p:spPr>
          <a:xfrm>
            <a:off x="833119" y="1898848"/>
            <a:ext cx="5097434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❌</a:t>
            </a:r>
            <a:r>
              <a:rPr lang="en-US" sz="16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 Без ТЗ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833119" y="2256532"/>
            <a:ext cx="5097434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Идея → программирование → переделки → новые требования → ещё переделки → …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6095848" y="1733550"/>
            <a:ext cx="5428023" cy="1217513"/>
          </a:xfrm>
          <a:custGeom>
            <a:avLst/>
            <a:gdLst/>
            <a:ahLst/>
            <a:cxnLst/>
            <a:rect l="l" t="t" r="r" b="b"/>
            <a:pathLst>
              <a:path w="5428023" h="1217513">
                <a:moveTo>
                  <a:pt x="0" y="0"/>
                </a:moveTo>
                <a:lnTo>
                  <a:pt x="5370136" y="0"/>
                </a:lnTo>
                <a:arcTo wR="57887" hR="57888" stAng="16200000" swAng="5400000"/>
                <a:lnTo>
                  <a:pt x="5428023" y="1159625"/>
                </a:lnTo>
                <a:arcTo wR="57887" hR="57888" stAng="0" swAng="5400000"/>
                <a:lnTo>
                  <a:pt x="0" y="1217513"/>
                </a:lnTo>
                <a:lnTo>
                  <a:pt x="0" y="0"/>
                </a:lnTo>
                <a:close/>
              </a:path>
            </a:pathLst>
          </a:custGeom>
          <a:solidFill>
            <a:srgbClr val="E1E1EA"/>
          </a:solidFill>
          <a:ln/>
        </p:spPr>
      </p:sp>
      <p:sp>
        <p:nvSpPr>
          <p:cNvPr id="8" name="Shape 6"/>
          <p:cNvSpPr/>
          <p:nvPr/>
        </p:nvSpPr>
        <p:spPr>
          <a:xfrm>
            <a:off x="6095848" y="1733550"/>
            <a:ext cx="19050" cy="1217513"/>
          </a:xfrm>
          <a:prstGeom prst="roundRect">
            <a:avLst>
              <a:gd name="adj" fmla="val 49999"/>
            </a:avLst>
          </a:prstGeom>
          <a:solidFill>
            <a:srgbClr val="C7C7D0"/>
          </a:solidFill>
          <a:ln/>
        </p:spPr>
      </p:sp>
      <p:sp>
        <p:nvSpPr>
          <p:cNvPr id="9" name="Text 7"/>
          <p:cNvSpPr/>
          <p:nvPr/>
        </p:nvSpPr>
        <p:spPr>
          <a:xfrm>
            <a:off x="6261142" y="1898848"/>
            <a:ext cx="5097434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✅</a:t>
            </a:r>
            <a:r>
              <a:rPr lang="en-US" sz="16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 С ТЗ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6261142" y="2256532"/>
            <a:ext cx="5097434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Анализ → требования → согласование → проектирование → разработка → проверка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661475" y="3184723"/>
            <a:ext cx="10868745" cy="19050"/>
          </a:xfrm>
          <a:prstGeom prst="roundRect">
            <a:avLst>
              <a:gd name="adj" fmla="val 49999"/>
            </a:avLst>
          </a:prstGeom>
          <a:solidFill>
            <a:srgbClr val="3C3939">
              <a:alpha val="50000"/>
            </a:srgbClr>
          </a:solidFill>
          <a:ln/>
        </p:spPr>
      </p:sp>
      <p:sp>
        <p:nvSpPr>
          <p:cNvPr id="12" name="Text 10"/>
          <p:cNvSpPr/>
          <p:nvPr/>
        </p:nvSpPr>
        <p:spPr>
          <a:xfrm>
            <a:off x="661475" y="3431084"/>
            <a:ext cx="11478330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ТЗ не устраняет все изменения, но </a:t>
            </a:r>
            <a:r>
              <a:rPr lang="en-US" sz="13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значительно уменьшает неопределённость</a:t>
            </a: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: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661475" y="3881735"/>
            <a:ext cx="5351725" cy="965597"/>
          </a:xfrm>
          <a:prstGeom prst="roundRect">
            <a:avLst>
              <a:gd name="adj" fmla="val 7194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33119" y="4053384"/>
            <a:ext cx="5008437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Разработчик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833119" y="4411067"/>
            <a:ext cx="5008437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Точно знает, </a:t>
            </a:r>
            <a:r>
              <a:rPr lang="en-US" sz="13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что нужно сделать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6178495" y="3881735"/>
            <a:ext cx="5351725" cy="965597"/>
          </a:xfrm>
          <a:prstGeom prst="roundRect">
            <a:avLst>
              <a:gd name="adj" fmla="val 7194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350139" y="4053384"/>
            <a:ext cx="5008437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Заказчик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6350139" y="4411067"/>
            <a:ext cx="5008437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Знает, </a:t>
            </a:r>
            <a:r>
              <a:rPr lang="en-US" sz="13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что он получит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661475" y="5012630"/>
            <a:ext cx="5351725" cy="965597"/>
          </a:xfrm>
          <a:prstGeom prst="roundRect">
            <a:avLst>
              <a:gd name="adj" fmla="val 7194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33119" y="5184279"/>
            <a:ext cx="5008437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Тестировщик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833119" y="5541963"/>
            <a:ext cx="5008437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Знает, </a:t>
            </a:r>
            <a:r>
              <a:rPr lang="en-US" sz="13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что проверять</a:t>
            </a:r>
            <a:endParaRPr lang="en-US" sz="1300" dirty="0"/>
          </a:p>
        </p:txBody>
      </p:sp>
      <p:sp>
        <p:nvSpPr>
          <p:cNvPr id="22" name="Shape 20"/>
          <p:cNvSpPr/>
          <p:nvPr/>
        </p:nvSpPr>
        <p:spPr>
          <a:xfrm>
            <a:off x="6178495" y="5012630"/>
            <a:ext cx="5351725" cy="965597"/>
          </a:xfrm>
          <a:prstGeom prst="roundRect">
            <a:avLst>
              <a:gd name="adj" fmla="val 7194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350139" y="5184279"/>
            <a:ext cx="5008437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Изменения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6350139" y="5541963"/>
            <a:ext cx="5008437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Фиксируются и </a:t>
            </a:r>
            <a:r>
              <a:rPr lang="en-US" sz="13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согласовываются</a:t>
            </a: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, а не вносятся хаотично</a:t>
            </a:r>
            <a:endParaRPr lang="en-US" sz="1300" dirty="0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263848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Связь Практических работ №1 и №2</a:t>
            </a:r>
            <a:endParaRPr lang="en-US" sz="3250" dirty="0"/>
          </a:p>
        </p:txBody>
      </p:sp>
      <p:sp>
        <p:nvSpPr>
          <p:cNvPr id="3" name="Shape 1"/>
          <p:cNvSpPr/>
          <p:nvPr/>
        </p:nvSpPr>
        <p:spPr>
          <a:xfrm>
            <a:off x="542415" y="2028627"/>
            <a:ext cx="5470785" cy="3565426"/>
          </a:xfrm>
          <a:prstGeom prst="roundRect">
            <a:avLst>
              <a:gd name="adj" fmla="val 3340"/>
            </a:avLst>
          </a:prstGeom>
          <a:solidFill>
            <a:srgbClr val="1B1B27">
              <a:alpha val="95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07710" y="2193925"/>
            <a:ext cx="5140196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Практическая работа №1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707710" y="2617688"/>
            <a:ext cx="5749781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Анализ информационной безопасности: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707710" y="3031133"/>
            <a:ext cx="5140196" cy="14966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64160" indent="-26416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Определили угрозы и уязвимости</a:t>
            </a:r>
            <a:endParaRPr lang="en-US" sz="1300" dirty="0"/>
          </a:p>
          <a:p>
            <a:pPr marL="264160" indent="-26416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Определили права и роли пользователей</a:t>
            </a:r>
            <a:endParaRPr lang="en-US" sz="1300" dirty="0"/>
          </a:p>
          <a:p>
            <a:pPr marL="264160" indent="-26416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Разработали парольную политику</a:t>
            </a:r>
            <a:endParaRPr lang="en-US" sz="1300" dirty="0"/>
          </a:p>
          <a:p>
            <a:pPr marL="264160" indent="-26416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Определили требования к журналированию и резервному копированию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6303904" y="2193925"/>
            <a:ext cx="5232666" cy="5169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Практическая работа №2 — преобразуем в формальные требования:</a:t>
            </a:r>
            <a:endParaRPr lang="en-US" sz="1600" dirty="0"/>
          </a:p>
        </p:txBody>
      </p:sp>
      <p:graphicFrame>
        <p:nvGraphicFramePr>
          <p:cNvPr id="6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303904" y="2896890"/>
          <a:ext cx="5232666" cy="2498365"/>
        </p:xfrm>
        <a:graphic>
          <a:graphicData uri="http://schemas.openxmlformats.org/drawingml/2006/table">
            <a:tbl>
              <a:tblPr/>
              <a:tblGrid>
                <a:gridCol w="26163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163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8917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Решение из ПР №1</a:t>
                      </a:r>
                      <a:endParaRPr lang="en-US" sz="13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B1B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B2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Требование в ПР №2</a:t>
                      </a:r>
                      <a:endParaRPr lang="en-US" sz="13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1B1B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B2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75921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Оператор не должен управлять пользователями</a:t>
                      </a:r>
                      <a:endParaRPr lang="en-US" sz="13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FR: система должна запрещать оператору доступ к управлению пользователями</a:t>
                      </a:r>
                      <a:endParaRPr lang="en-US" sz="13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43527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Неудачные попытки входа должны фиксироваться</a:t>
                      </a:r>
                      <a:endParaRPr lang="en-US" sz="13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SEC-03: неудачные попытки входа журналируются</a:t>
                      </a:r>
                      <a:endParaRPr lang="en-US" sz="13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08992"/>
            <a:ext cx="10868745" cy="5086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Связь со следующим этапом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661475" y="1338163"/>
            <a:ext cx="11478330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2000"/>
              </a:lnSpc>
              <a:buNone/>
            </a:pPr>
            <a:r>
              <a:rPr lang="en-US" sz="12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После разработки технического задания начинается </a:t>
            </a:r>
            <a:r>
              <a:rPr lang="en-US" sz="125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проектирование базы данных</a:t>
            </a:r>
            <a:r>
              <a:rPr lang="en-US" sz="12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:</a:t>
            </a:r>
            <a:endParaRPr lang="en-US" sz="125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475" y="2021086"/>
            <a:ext cx="5354206" cy="9525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24190" y="2669679"/>
            <a:ext cx="5028777" cy="2542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Техническое задание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824190" y="3020120"/>
            <a:ext cx="5028777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2000"/>
              </a:lnSpc>
              <a:buNone/>
            </a:pPr>
            <a:r>
              <a:rPr lang="en-US" sz="12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Объекты предметной области</a:t>
            </a:r>
            <a:endParaRPr lang="en-US" sz="125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5915" y="1776909"/>
            <a:ext cx="5354305" cy="952500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6338630" y="2425502"/>
            <a:ext cx="5028876" cy="2542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Сущности</a:t>
            </a:r>
            <a:endParaRPr lang="en-US" sz="1600" dirty="0"/>
          </a:p>
        </p:txBody>
      </p:sp>
      <p:sp>
        <p:nvSpPr>
          <p:cNvPr id="9" name="Text 5"/>
          <p:cNvSpPr/>
          <p:nvPr/>
        </p:nvSpPr>
        <p:spPr>
          <a:xfrm>
            <a:off x="6338630" y="2775942"/>
            <a:ext cx="5028876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2000"/>
              </a:lnSpc>
              <a:buNone/>
            </a:pPr>
            <a:r>
              <a:rPr lang="en-US" sz="12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Концептуальная модель</a:t>
            </a:r>
            <a:endParaRPr lang="en-US" sz="125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475" y="3845719"/>
            <a:ext cx="5354206" cy="952500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824190" y="4494312"/>
            <a:ext cx="5028777" cy="2542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Атрибуты и связи</a:t>
            </a:r>
            <a:endParaRPr lang="en-US" sz="1600" dirty="0"/>
          </a:p>
        </p:txBody>
      </p:sp>
      <p:sp>
        <p:nvSpPr>
          <p:cNvPr id="12" name="Text 7"/>
          <p:cNvSpPr/>
          <p:nvPr/>
        </p:nvSpPr>
        <p:spPr>
          <a:xfrm>
            <a:off x="824190" y="4844752"/>
            <a:ext cx="5028777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2000"/>
              </a:lnSpc>
              <a:buNone/>
            </a:pPr>
            <a:r>
              <a:rPr lang="en-US" sz="12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Свойства и отношения между сущностями</a:t>
            </a:r>
            <a:endParaRPr lang="en-US" sz="1250" dirty="0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5915" y="3601541"/>
            <a:ext cx="5354305" cy="952500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6338630" y="4250134"/>
            <a:ext cx="5028876" cy="2542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ER-модель</a:t>
            </a:r>
            <a:endParaRPr lang="en-US" sz="1600" dirty="0"/>
          </a:p>
        </p:txBody>
      </p:sp>
      <p:sp>
        <p:nvSpPr>
          <p:cNvPr id="15" name="Text 9"/>
          <p:cNvSpPr/>
          <p:nvPr/>
        </p:nvSpPr>
        <p:spPr>
          <a:xfrm>
            <a:off x="6338630" y="4600575"/>
            <a:ext cx="5028876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2000"/>
              </a:lnSpc>
              <a:buNone/>
            </a:pPr>
            <a:r>
              <a:rPr lang="en-US" sz="12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Entity-Relationship — Практическая работа №3</a:t>
            </a:r>
            <a:endParaRPr lang="en-US" sz="1250" dirty="0"/>
          </a:p>
        </p:txBody>
      </p:sp>
      <p:sp>
        <p:nvSpPr>
          <p:cNvPr id="16" name="Shape 10"/>
          <p:cNvSpPr/>
          <p:nvPr/>
        </p:nvSpPr>
        <p:spPr>
          <a:xfrm>
            <a:off x="661475" y="5446216"/>
            <a:ext cx="10868745" cy="902692"/>
          </a:xfrm>
          <a:prstGeom prst="roundRect">
            <a:avLst>
              <a:gd name="adj" fmla="val 7575"/>
            </a:avLst>
          </a:prstGeom>
          <a:solidFill>
            <a:srgbClr val="E1E1EA"/>
          </a:solidFill>
          <a:ln/>
        </p:spPr>
      </p:sp>
      <p:pic>
        <p:nvPicPr>
          <p:cNvPr id="17" name="Image 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4190" y="5676205"/>
            <a:ext cx="203493" cy="162719"/>
          </a:xfrm>
          <a:prstGeom prst="rect">
            <a:avLst/>
          </a:prstGeom>
        </p:spPr>
      </p:pic>
      <p:sp>
        <p:nvSpPr>
          <p:cNvPr id="18" name="Text 11"/>
          <p:cNvSpPr/>
          <p:nvPr/>
        </p:nvSpPr>
        <p:spPr>
          <a:xfrm>
            <a:off x="1190397" y="5647134"/>
            <a:ext cx="10177109" cy="5169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2000"/>
              </a:lnSpc>
              <a:buNone/>
            </a:pPr>
            <a:r>
              <a:rPr lang="en-US" sz="12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Хорошее ТЗ делает проектирование </a:t>
            </a:r>
            <a:r>
              <a:rPr lang="en-US" sz="1250" b="1" dirty="0">
                <a:solidFill>
                  <a:srgbClr val="000000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предсказуемым и последовательным</a:t>
            </a:r>
            <a:r>
              <a:rPr lang="en-US" sz="12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. </a:t>
            </a:r>
            <a:r>
              <a:rPr lang="en-US" sz="1250" b="1" dirty="0">
                <a:solidFill>
                  <a:srgbClr val="000000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Практическая работа №3</a:t>
            </a:r>
            <a:r>
              <a:rPr lang="en-US" sz="12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будет посвящена проектированию концептуальной модели базы данных на основе требований, разработанных в ПР №2.</a:t>
            </a:r>
            <a:endParaRPr lang="en-US" sz="1250" dirty="0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39651"/>
            <a:ext cx="10868745" cy="4684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9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Разбор Практической работы №2</a:t>
            </a:r>
            <a:endParaRPr lang="en-US" sz="2950" dirty="0"/>
          </a:p>
        </p:txBody>
      </p:sp>
      <p:sp>
        <p:nvSpPr>
          <p:cNvPr id="3" name="Text 1"/>
          <p:cNvSpPr/>
          <p:nvPr/>
        </p:nvSpPr>
        <p:spPr>
          <a:xfrm>
            <a:off x="661475" y="1279723"/>
            <a:ext cx="1147833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1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Последовательность выполнения практической работы:</a:t>
            </a:r>
            <a:endParaRPr lang="en-US" sz="1150" dirty="0"/>
          </a:p>
        </p:txBody>
      </p:sp>
      <p:sp>
        <p:nvSpPr>
          <p:cNvPr id="4" name="Text 2"/>
          <p:cNvSpPr/>
          <p:nvPr/>
        </p:nvSpPr>
        <p:spPr>
          <a:xfrm>
            <a:off x="661475" y="1661120"/>
            <a:ext cx="299732" cy="18732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150" dirty="0">
                <a:solidFill>
                  <a:srgbClr val="3C3939"/>
                </a:solidFill>
                <a:latin typeface="Raleway Light" pitchFamily="34" charset="0"/>
                <a:ea typeface="Raleway Light" pitchFamily="34" charset="-122"/>
                <a:cs typeface="Raleway Light" pitchFamily="34" charset="-120"/>
              </a:rPr>
              <a:t>01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661475" y="1896765"/>
            <a:ext cx="5366409" cy="19050"/>
          </a:xfrm>
          <a:prstGeom prst="rect">
            <a:avLst/>
          </a:prstGeom>
          <a:solidFill>
            <a:srgbClr val="1B1B27"/>
          </a:solidFill>
          <a:ln/>
        </p:spPr>
      </p:sp>
      <p:sp>
        <p:nvSpPr>
          <p:cNvPr id="6" name="Text 4"/>
          <p:cNvSpPr/>
          <p:nvPr/>
        </p:nvSpPr>
        <p:spPr>
          <a:xfrm>
            <a:off x="661475" y="2009775"/>
            <a:ext cx="5366409" cy="2341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Проблема</a:t>
            </a:r>
            <a:endParaRPr lang="en-US" sz="1450" dirty="0"/>
          </a:p>
        </p:txBody>
      </p:sp>
      <p:sp>
        <p:nvSpPr>
          <p:cNvPr id="7" name="Text 5"/>
          <p:cNvSpPr/>
          <p:nvPr/>
        </p:nvSpPr>
        <p:spPr>
          <a:xfrm>
            <a:off x="661475" y="2325390"/>
            <a:ext cx="5366409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1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Описать проблему (существующее состояние ООО «ИнфоТех»)</a:t>
            </a:r>
            <a:endParaRPr lang="en-US" sz="1150" dirty="0"/>
          </a:p>
        </p:txBody>
      </p:sp>
      <p:sp>
        <p:nvSpPr>
          <p:cNvPr id="8" name="Text 6"/>
          <p:cNvSpPr/>
          <p:nvPr/>
        </p:nvSpPr>
        <p:spPr>
          <a:xfrm>
            <a:off x="6163711" y="1661120"/>
            <a:ext cx="299732" cy="18732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150" dirty="0">
                <a:solidFill>
                  <a:srgbClr val="3C3939"/>
                </a:solidFill>
                <a:latin typeface="Raleway Light" pitchFamily="34" charset="0"/>
                <a:ea typeface="Raleway Light" pitchFamily="34" charset="-122"/>
                <a:cs typeface="Raleway Light" pitchFamily="34" charset="-120"/>
              </a:rPr>
              <a:t>02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6163711" y="1896765"/>
            <a:ext cx="5366509" cy="19050"/>
          </a:xfrm>
          <a:prstGeom prst="rect">
            <a:avLst/>
          </a:prstGeom>
          <a:solidFill>
            <a:srgbClr val="1B1B27"/>
          </a:solidFill>
          <a:ln/>
        </p:spPr>
      </p:sp>
      <p:sp>
        <p:nvSpPr>
          <p:cNvPr id="10" name="Text 8"/>
          <p:cNvSpPr/>
          <p:nvPr/>
        </p:nvSpPr>
        <p:spPr>
          <a:xfrm>
            <a:off x="6163711" y="2009775"/>
            <a:ext cx="5366509" cy="2341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Цель</a:t>
            </a:r>
            <a:endParaRPr lang="en-US" sz="1450" dirty="0"/>
          </a:p>
        </p:txBody>
      </p:sp>
      <p:sp>
        <p:nvSpPr>
          <p:cNvPr id="11" name="Text 9"/>
          <p:cNvSpPr/>
          <p:nvPr/>
        </p:nvSpPr>
        <p:spPr>
          <a:xfrm>
            <a:off x="6163711" y="2325390"/>
            <a:ext cx="5366509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1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Определить цель разработки системы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661475" y="2802235"/>
            <a:ext cx="299732" cy="18732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150" dirty="0">
                <a:solidFill>
                  <a:srgbClr val="3C3939"/>
                </a:solidFill>
                <a:latin typeface="Raleway Light" pitchFamily="34" charset="0"/>
                <a:ea typeface="Raleway Light" pitchFamily="34" charset="-122"/>
                <a:cs typeface="Raleway Light" pitchFamily="34" charset="-120"/>
              </a:rPr>
              <a:t>03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661475" y="3037880"/>
            <a:ext cx="5366409" cy="19050"/>
          </a:xfrm>
          <a:prstGeom prst="rect">
            <a:avLst/>
          </a:prstGeom>
          <a:solidFill>
            <a:srgbClr val="1B1B27"/>
          </a:solidFill>
          <a:ln/>
        </p:spPr>
      </p:sp>
      <p:sp>
        <p:nvSpPr>
          <p:cNvPr id="14" name="Text 12"/>
          <p:cNvSpPr/>
          <p:nvPr/>
        </p:nvSpPr>
        <p:spPr>
          <a:xfrm>
            <a:off x="661475" y="3150890"/>
            <a:ext cx="5366409" cy="2341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Пользователи</a:t>
            </a:r>
            <a:endParaRPr lang="en-US" sz="1450" dirty="0"/>
          </a:p>
        </p:txBody>
      </p:sp>
      <p:sp>
        <p:nvSpPr>
          <p:cNvPr id="15" name="Text 13"/>
          <p:cNvSpPr/>
          <p:nvPr/>
        </p:nvSpPr>
        <p:spPr>
          <a:xfrm>
            <a:off x="661475" y="3466505"/>
            <a:ext cx="5366409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1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Определить пользователей и их роли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6163711" y="2802235"/>
            <a:ext cx="299732" cy="18732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150" dirty="0">
                <a:solidFill>
                  <a:srgbClr val="3C3939"/>
                </a:solidFill>
                <a:latin typeface="Raleway Light" pitchFamily="34" charset="0"/>
                <a:ea typeface="Raleway Light" pitchFamily="34" charset="-122"/>
                <a:cs typeface="Raleway Light" pitchFamily="34" charset="-120"/>
              </a:rPr>
              <a:t>04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6163711" y="3037880"/>
            <a:ext cx="5366509" cy="19050"/>
          </a:xfrm>
          <a:prstGeom prst="rect">
            <a:avLst/>
          </a:prstGeom>
          <a:solidFill>
            <a:srgbClr val="1B1B27"/>
          </a:solidFill>
          <a:ln/>
        </p:spPr>
      </p:sp>
      <p:sp>
        <p:nvSpPr>
          <p:cNvPr id="18" name="Text 16"/>
          <p:cNvSpPr/>
          <p:nvPr/>
        </p:nvSpPr>
        <p:spPr>
          <a:xfrm>
            <a:off x="6163711" y="3150890"/>
            <a:ext cx="5366509" cy="2341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Бизнес-процессы</a:t>
            </a:r>
            <a:endParaRPr lang="en-US" sz="1450" dirty="0"/>
          </a:p>
        </p:txBody>
      </p:sp>
      <p:sp>
        <p:nvSpPr>
          <p:cNvPr id="19" name="Text 17"/>
          <p:cNvSpPr/>
          <p:nvPr/>
        </p:nvSpPr>
        <p:spPr>
          <a:xfrm>
            <a:off x="6163711" y="3466505"/>
            <a:ext cx="5366509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1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Выделить основные бизнес-процессы</a:t>
            </a:r>
            <a:endParaRPr lang="en-US" sz="1150" dirty="0"/>
          </a:p>
        </p:txBody>
      </p:sp>
      <p:sp>
        <p:nvSpPr>
          <p:cNvPr id="20" name="Text 18"/>
          <p:cNvSpPr/>
          <p:nvPr/>
        </p:nvSpPr>
        <p:spPr>
          <a:xfrm>
            <a:off x="661475" y="3943350"/>
            <a:ext cx="299732" cy="18732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150" dirty="0">
                <a:solidFill>
                  <a:srgbClr val="3C3939"/>
                </a:solidFill>
                <a:latin typeface="Raleway Light" pitchFamily="34" charset="0"/>
                <a:ea typeface="Raleway Light" pitchFamily="34" charset="-122"/>
                <a:cs typeface="Raleway Light" pitchFamily="34" charset="-120"/>
              </a:rPr>
              <a:t>05</a:t>
            </a:r>
            <a:endParaRPr lang="en-US" sz="1150" dirty="0"/>
          </a:p>
        </p:txBody>
      </p:sp>
      <p:sp>
        <p:nvSpPr>
          <p:cNvPr id="21" name="Shape 19"/>
          <p:cNvSpPr/>
          <p:nvPr/>
        </p:nvSpPr>
        <p:spPr>
          <a:xfrm>
            <a:off x="661475" y="4178995"/>
            <a:ext cx="5366409" cy="19050"/>
          </a:xfrm>
          <a:prstGeom prst="rect">
            <a:avLst/>
          </a:prstGeom>
          <a:solidFill>
            <a:srgbClr val="1B1B27"/>
          </a:solidFill>
          <a:ln/>
        </p:spPr>
      </p:sp>
      <p:sp>
        <p:nvSpPr>
          <p:cNvPr id="22" name="Text 20"/>
          <p:cNvSpPr/>
          <p:nvPr/>
        </p:nvSpPr>
        <p:spPr>
          <a:xfrm>
            <a:off x="661475" y="4292005"/>
            <a:ext cx="5366409" cy="2341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Объекты и данные</a:t>
            </a:r>
            <a:endParaRPr lang="en-US" sz="1450" dirty="0"/>
          </a:p>
        </p:txBody>
      </p:sp>
      <p:sp>
        <p:nvSpPr>
          <p:cNvPr id="23" name="Text 21"/>
          <p:cNvSpPr/>
          <p:nvPr/>
        </p:nvSpPr>
        <p:spPr>
          <a:xfrm>
            <a:off x="661475" y="4607620"/>
            <a:ext cx="5366409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1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Выделить объекты предметной области и определить необходимые данные</a:t>
            </a:r>
            <a:endParaRPr lang="en-US" sz="1150" dirty="0"/>
          </a:p>
        </p:txBody>
      </p:sp>
      <p:sp>
        <p:nvSpPr>
          <p:cNvPr id="24" name="Text 22"/>
          <p:cNvSpPr/>
          <p:nvPr/>
        </p:nvSpPr>
        <p:spPr>
          <a:xfrm>
            <a:off x="6163711" y="3943350"/>
            <a:ext cx="299732" cy="18732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150" dirty="0">
                <a:solidFill>
                  <a:srgbClr val="3C3939"/>
                </a:solidFill>
                <a:latin typeface="Raleway Light" pitchFamily="34" charset="0"/>
                <a:ea typeface="Raleway Light" pitchFamily="34" charset="-122"/>
                <a:cs typeface="Raleway Light" pitchFamily="34" charset="-120"/>
              </a:rPr>
              <a:t>06</a:t>
            </a:r>
            <a:endParaRPr lang="en-US" sz="1150" dirty="0"/>
          </a:p>
        </p:txBody>
      </p:sp>
      <p:sp>
        <p:nvSpPr>
          <p:cNvPr id="25" name="Shape 23"/>
          <p:cNvSpPr/>
          <p:nvPr/>
        </p:nvSpPr>
        <p:spPr>
          <a:xfrm>
            <a:off x="6163711" y="4178995"/>
            <a:ext cx="5366509" cy="19050"/>
          </a:xfrm>
          <a:prstGeom prst="rect">
            <a:avLst/>
          </a:prstGeom>
          <a:solidFill>
            <a:srgbClr val="1B1B27"/>
          </a:solidFill>
          <a:ln/>
        </p:spPr>
      </p:sp>
      <p:sp>
        <p:nvSpPr>
          <p:cNvPr id="26" name="Text 24"/>
          <p:cNvSpPr/>
          <p:nvPr/>
        </p:nvSpPr>
        <p:spPr>
          <a:xfrm>
            <a:off x="6163711" y="4292005"/>
            <a:ext cx="5366509" cy="2341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FR и NFR</a:t>
            </a:r>
            <a:endParaRPr lang="en-US" sz="1450" dirty="0"/>
          </a:p>
        </p:txBody>
      </p:sp>
      <p:sp>
        <p:nvSpPr>
          <p:cNvPr id="27" name="Text 25"/>
          <p:cNvSpPr/>
          <p:nvPr/>
        </p:nvSpPr>
        <p:spPr>
          <a:xfrm>
            <a:off x="6163711" y="4607620"/>
            <a:ext cx="5366509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1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Написать функциональные и нефункциональные требования</a:t>
            </a:r>
            <a:endParaRPr lang="en-US" sz="1150" dirty="0"/>
          </a:p>
        </p:txBody>
      </p:sp>
      <p:sp>
        <p:nvSpPr>
          <p:cNvPr id="28" name="Text 26"/>
          <p:cNvSpPr/>
          <p:nvPr/>
        </p:nvSpPr>
        <p:spPr>
          <a:xfrm>
            <a:off x="661475" y="5313065"/>
            <a:ext cx="299732" cy="18732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150" dirty="0">
                <a:solidFill>
                  <a:srgbClr val="3C3939"/>
                </a:solidFill>
                <a:latin typeface="Raleway Light" pitchFamily="34" charset="0"/>
                <a:ea typeface="Raleway Light" pitchFamily="34" charset="-122"/>
                <a:cs typeface="Raleway Light" pitchFamily="34" charset="-120"/>
              </a:rPr>
              <a:t>07</a:t>
            </a:r>
            <a:endParaRPr lang="en-US" sz="1150" dirty="0"/>
          </a:p>
        </p:txBody>
      </p:sp>
      <p:sp>
        <p:nvSpPr>
          <p:cNvPr id="29" name="Shape 27"/>
          <p:cNvSpPr/>
          <p:nvPr/>
        </p:nvSpPr>
        <p:spPr>
          <a:xfrm>
            <a:off x="661475" y="5548709"/>
            <a:ext cx="5366409" cy="19050"/>
          </a:xfrm>
          <a:prstGeom prst="rect">
            <a:avLst/>
          </a:prstGeom>
          <a:solidFill>
            <a:srgbClr val="1B1B27"/>
          </a:solidFill>
          <a:ln/>
        </p:spPr>
      </p:sp>
      <p:sp>
        <p:nvSpPr>
          <p:cNvPr id="30" name="Text 28"/>
          <p:cNvSpPr/>
          <p:nvPr/>
        </p:nvSpPr>
        <p:spPr>
          <a:xfrm>
            <a:off x="661475" y="5661720"/>
            <a:ext cx="5366409" cy="2341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DB, BR, Use Case</a:t>
            </a:r>
            <a:endParaRPr lang="en-US" sz="1450" dirty="0"/>
          </a:p>
        </p:txBody>
      </p:sp>
      <p:sp>
        <p:nvSpPr>
          <p:cNvPr id="31" name="Text 29"/>
          <p:cNvSpPr/>
          <p:nvPr/>
        </p:nvSpPr>
        <p:spPr>
          <a:xfrm>
            <a:off x="661475" y="5977334"/>
            <a:ext cx="5366409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1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Сформировать требования к БД, бизнес-правила, сценарии использования</a:t>
            </a:r>
            <a:endParaRPr lang="en-US" sz="1150" dirty="0"/>
          </a:p>
        </p:txBody>
      </p:sp>
      <p:sp>
        <p:nvSpPr>
          <p:cNvPr id="32" name="Text 30"/>
          <p:cNvSpPr/>
          <p:nvPr/>
        </p:nvSpPr>
        <p:spPr>
          <a:xfrm>
            <a:off x="6163711" y="5313065"/>
            <a:ext cx="299732" cy="18732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150" dirty="0">
                <a:solidFill>
                  <a:srgbClr val="3C3939"/>
                </a:solidFill>
                <a:latin typeface="Raleway Light" pitchFamily="34" charset="0"/>
                <a:ea typeface="Raleway Light" pitchFamily="34" charset="-122"/>
                <a:cs typeface="Raleway Light" pitchFamily="34" charset="-120"/>
              </a:rPr>
              <a:t>08</a:t>
            </a:r>
            <a:endParaRPr lang="en-US" sz="1150" dirty="0"/>
          </a:p>
        </p:txBody>
      </p:sp>
      <p:sp>
        <p:nvSpPr>
          <p:cNvPr id="33" name="Shape 31"/>
          <p:cNvSpPr/>
          <p:nvPr/>
        </p:nvSpPr>
        <p:spPr>
          <a:xfrm>
            <a:off x="6163711" y="5548709"/>
            <a:ext cx="5366509" cy="19050"/>
          </a:xfrm>
          <a:prstGeom prst="rect">
            <a:avLst/>
          </a:prstGeom>
          <a:solidFill>
            <a:srgbClr val="1B1B27"/>
          </a:solidFill>
          <a:ln/>
        </p:spPr>
      </p:sp>
      <p:sp>
        <p:nvSpPr>
          <p:cNvPr id="34" name="Text 32"/>
          <p:cNvSpPr/>
          <p:nvPr/>
        </p:nvSpPr>
        <p:spPr>
          <a:xfrm>
            <a:off x="6163711" y="5661720"/>
            <a:ext cx="5366509" cy="2341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Критерии и ТЗ</a:t>
            </a:r>
            <a:endParaRPr lang="en-US" sz="1450" dirty="0"/>
          </a:p>
        </p:txBody>
      </p:sp>
      <p:sp>
        <p:nvSpPr>
          <p:cNvPr id="35" name="Text 33"/>
          <p:cNvSpPr/>
          <p:nvPr/>
        </p:nvSpPr>
        <p:spPr>
          <a:xfrm>
            <a:off x="6163711" y="5977334"/>
            <a:ext cx="5366509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1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Определить критерии приёмки и собрать техническое задание</a:t>
            </a:r>
            <a:endParaRPr lang="en-US" sz="1150" dirty="0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779290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Мини-кейс: задание студентам</a:t>
            </a:r>
            <a:endParaRPr lang="en-US" sz="3250" dirty="0"/>
          </a:p>
        </p:txBody>
      </p:sp>
      <p:sp>
        <p:nvSpPr>
          <p:cNvPr id="3" name="Shape 1"/>
          <p:cNvSpPr/>
          <p:nvPr/>
        </p:nvSpPr>
        <p:spPr>
          <a:xfrm>
            <a:off x="542415" y="2544068"/>
            <a:ext cx="5470785" cy="2534642"/>
          </a:xfrm>
          <a:prstGeom prst="roundRect">
            <a:avLst>
              <a:gd name="adj" fmla="val 4698"/>
            </a:avLst>
          </a:prstGeom>
          <a:solidFill>
            <a:srgbClr val="1B1B27">
              <a:alpha val="95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07710" y="2709366"/>
            <a:ext cx="5140196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Ситуация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707710" y="3133130"/>
            <a:ext cx="5140196" cy="10584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ООО «ИнфоТех» обнаружило, что сотрудникам приходится каждый день вручную открывать Excel и проверять даты окончания 300 сертификатов. Некоторые сертификаты пропускаются и становятся просроченными.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707710" y="4418905"/>
            <a:ext cx="5140196" cy="19050"/>
          </a:xfrm>
          <a:prstGeom prst="roundRect">
            <a:avLst>
              <a:gd name="adj" fmla="val 49999"/>
            </a:avLst>
          </a:prstGeom>
          <a:solidFill>
            <a:srgbClr val="FFFFFF">
              <a:alpha val="50000"/>
            </a:srgbClr>
          </a:solidFill>
          <a:ln/>
        </p:spPr>
      </p:sp>
      <p:sp>
        <p:nvSpPr>
          <p:cNvPr id="7" name="Text 5"/>
          <p:cNvSpPr/>
          <p:nvPr/>
        </p:nvSpPr>
        <p:spPr>
          <a:xfrm>
            <a:off x="707710" y="4665266"/>
            <a:ext cx="5749781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i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Обсудите в парах. Ответы — на следующем слайде.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303904" y="2709366"/>
            <a:ext cx="5232666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Задание: определите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6303904" y="3133130"/>
            <a:ext cx="5232666" cy="187692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64160" indent="-264160" algn="l">
              <a:lnSpc>
                <a:spcPct val="133000"/>
              </a:lnSpc>
              <a:buSzPct val="100000"/>
              <a:buFont typeface="+mj-lt"/>
              <a:buAutoNum type="arabicPeriod"/>
            </a:pPr>
            <a:r>
              <a:rPr lang="en-US" sz="13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Проблему</a:t>
            </a: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— что именно не работает?</a:t>
            </a:r>
            <a:endParaRPr lang="en-US" sz="1300" dirty="0"/>
          </a:p>
          <a:p>
            <a:pPr marL="264160" indent="-264160" algn="l">
              <a:lnSpc>
                <a:spcPct val="133000"/>
              </a:lnSpc>
              <a:buSzPct val="100000"/>
              <a:buFont typeface="+mj-lt"/>
              <a:buAutoNum type="arabicPeriod" startAt="2"/>
            </a:pPr>
            <a:r>
              <a:rPr lang="en-US" sz="13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Функцию</a:t>
            </a: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будущей системы</a:t>
            </a:r>
            <a:endParaRPr lang="en-US" sz="1300" dirty="0"/>
          </a:p>
          <a:p>
            <a:pPr marL="264160" indent="-264160" algn="l">
              <a:lnSpc>
                <a:spcPct val="133000"/>
              </a:lnSpc>
              <a:buSzPct val="100000"/>
              <a:buFont typeface="+mj-lt"/>
              <a:buAutoNum type="arabicPeriod" startAt="3"/>
            </a:pPr>
            <a:r>
              <a:rPr lang="en-US" sz="13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Функциональное требование</a:t>
            </a: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(FR)</a:t>
            </a:r>
            <a:endParaRPr lang="en-US" sz="1300" dirty="0"/>
          </a:p>
          <a:p>
            <a:pPr marL="264160" indent="-264160" algn="l">
              <a:lnSpc>
                <a:spcPct val="133000"/>
              </a:lnSpc>
              <a:buSzPct val="100000"/>
              <a:buFont typeface="+mj-lt"/>
              <a:buAutoNum type="arabicPeriod" startAt="4"/>
            </a:pPr>
            <a:r>
              <a:rPr lang="en-US" sz="13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Данные</a:t>
            </a: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, необходимые для выполнения функции</a:t>
            </a:r>
            <a:endParaRPr lang="en-US" sz="1300" dirty="0"/>
          </a:p>
          <a:p>
            <a:pPr marL="264160" indent="-264160" algn="l">
              <a:lnSpc>
                <a:spcPct val="133000"/>
              </a:lnSpc>
              <a:buSzPct val="100000"/>
              <a:buFont typeface="+mj-lt"/>
              <a:buAutoNum type="arabicPeriod" startAt="5"/>
            </a:pPr>
            <a:r>
              <a:rPr lang="en-US" sz="13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Бизнес-правило</a:t>
            </a: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(BR)</a:t>
            </a:r>
            <a:endParaRPr lang="en-US" sz="1300" dirty="0"/>
          </a:p>
          <a:p>
            <a:pPr marL="264160" indent="-264160" algn="l">
              <a:lnSpc>
                <a:spcPct val="133000"/>
              </a:lnSpc>
              <a:buSzPct val="100000"/>
              <a:buFont typeface="+mj-lt"/>
              <a:buAutoNum type="arabicPeriod" startAt="6"/>
            </a:pPr>
            <a:r>
              <a:rPr lang="en-US" sz="13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Критерий приёмки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4717</Words>
  <Application>Microsoft Office PowerPoint</Application>
  <PresentationFormat>Широкоэкранный</PresentationFormat>
  <Paragraphs>982</Paragraphs>
  <Slides>62</Slides>
  <Notes>62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62</vt:i4>
      </vt:variant>
    </vt:vector>
  </HeadingPairs>
  <TitlesOfParts>
    <vt:vector size="69" baseType="lpstr">
      <vt:lpstr>Roboto</vt:lpstr>
      <vt:lpstr>Arial</vt:lpstr>
      <vt:lpstr>Raleway</vt:lpstr>
      <vt:lpstr>Twemoji Mozilla, Apple Color Emoji, Segoe UI Emoji, Segoe UI Symbol, Noto Color Emoji, EmojiOne Color, Android Emoji, sans-serif</vt:lpstr>
      <vt:lpstr>Roboto Bold</vt:lpstr>
      <vt:lpstr>Raleway Light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Буп</dc:creator>
  <cp:lastModifiedBy>Александр Буп</cp:lastModifiedBy>
  <cp:revision>2</cp:revision>
  <dcterms:created xsi:type="dcterms:W3CDTF">2026-09-10T06:21:13Z</dcterms:created>
  <dcterms:modified xsi:type="dcterms:W3CDTF">2026-09-10T08:25:03Z</dcterms:modified>
</cp:coreProperties>
</file>