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2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2732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Начать с вопроса: «Где в жизни вы уже встречали таблицы, даже если не открывали Excel?» Подвести к идее: таблица — это не просто клеточки, а инструмент для быстрых расчётов и оформления данных.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Попросить студентов назвать ответ на загадку. Затем дать простой жизненный кейс: ведомость оценок, список товаров, расписание. Не уходить в сложные функции — сейчас важен интерфейс, адресация и базовые формулы.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Прочитать цель и задачи. Сказать, что к концу пары студент сможет открыть таблицу, понять где что находится, ввести данные, написать простую формулу и быстрее работать с помощью клавиатуры.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Сделать акцент: электронная таблица полезна не только айтишникам. Она помогает быстро пересчитывать данные, меньше ошибаться и аккуратно оформлять результат.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Провести устный блиц-опрос 3–5 минут. Важно связать новый материал с уже известным интерфейсом Word: файл, лента, вкладки, сохранение, отмена действия.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Пояснить: электронная таблица — это программа для хранения, обработки и анализа данных в виде сетки. Подчеркнуть, что пользователь видит таблицу, но программа “понимает” адреса ячеек и формулы.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Показать на реальном Excel/LibreOffice Calc, где находится каждый элемент. Можно попросить студентов назвать активную ячейку, если она выделена на экране.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Объяснить логику вкладок: в “Главной” — частые действия, во “Вставке” — добавление объектов, в “Формулах” — расчёты, в “Данных” — сортировка и фильтрация.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Не перегружать терминами. Дать правило: адрес ячейки = буква столбца + номер строки. Диапазон записывается через двоеточие: от первой ячейки до последней.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Показать простым примером: если в C2 написано =A2+B2 и формулу копируют вниз, она станет =A3+B3. Если нужно всегда брать курс из $F$1, используют абсолютную ссылку.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Показать: двойной щелчок по ячейке или F2 позволяет редактировать. Объяснить, что формула всегда начинается со знака =. В русской версии Excel функции могут называться по-русски: СУММ, СРЗНАЧ и т.д.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Разобрать формулу по частям: знак =, адрес B2, знак умножения *, адрес C2. Подчеркнуть: если меняется цена или количество, результат пересчитывается автоматически.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Не пугать ошибками. Пояснить, что многие ошибки легко исправить: расширить столбец, проверить написание функции, убедиться, что в формуле используются правильные адреса ячеек.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Сказать, что горячие клавиши не нужно зубрить все сразу. Достаточно начать с 5–7 часто используемых и применять их каждый день.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Можно провести упражнение: преподаватель называет действие, студенты показывают сочетание клавиш руками или называют вслух.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Кратко повторить: Word — текстовый документ, поэтому горячие клавиши чаще связаны с форматированием, абзацами, ссылками и структурой.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Показать F2 и Ctrl+; обязательно. F4 объяснить в двух смыслах: повтор последней команды, а при редактировании формулы — переключение A1 / $A$1 / A$1 / $A1.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Связать с реальной защитой работ: данные можно посчитать в Excel, оформить выводы в Word и представить результат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Это короткое закрепление на 5 минут. Главная задача — выявить, кто уже понял адресацию и формулы, а кому нужно объяснить ещё раз перед практикой.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Игра подходит, если нет компьютеров или нужно быстро проверить всех. Можно раздать карточки с адресами и числами. Формулы лучше делать простыми: сложение, вычитание, умножение.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Практику можно выдать отдельным файлом или проговорить по слайду. Важно потребовать демонстрацию: где формула, какой адрес использовали, какие горячие клавиши применили.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Методические заметки для преподавателя:
В конце попросить каждого устно или на листке написать две вещи: одно понятие темы и одну горячую клавишу. Это поможет закрепить тему и завершить занятие осмысленно.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pic>
        <p:nvPicPr>
          <p:cNvPr id="3" name="Image 0" descr="/mnt/data/wide_bright_clean_vector_illustration_of_a_class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8680" y="749808"/>
            <a:ext cx="6446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Электронные таблицы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77824" y="1371600"/>
            <a:ext cx="6035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Интерфейс, меню, адресация, ввод данных и формулы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77824" y="182880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Блок урока: горячие клавиши Word, Excel, PowerPoint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ОРГМОМЕНТ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Загадка для старта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Сначала думаем, потом открываем программу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1627632"/>
            <a:ext cx="4937760" cy="301752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  <a:effectLst>
            <a:outerShdw blurRad="254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143000" y="1993392"/>
            <a:ext cx="4315968" cy="1417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«У меня есть клетки,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но я не тетрадь.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Я считаю быстрее человека,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но сама не думаю.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это?»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325880" y="385876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 err="1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Ответ</a:t>
            </a:r>
            <a:r>
              <a:rPr lang="en-US" sz="1700" b="1" dirty="0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n-US" sz="1700" b="1" dirty="0" err="1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электронная</a:t>
            </a:r>
            <a:r>
              <a:rPr lang="en-US" sz="1700" b="1" dirty="0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b="1" dirty="0" err="1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таблица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46520" y="1847088"/>
            <a:ext cx="402336" cy="402336"/>
          </a:xfrm>
          <a:prstGeom prst="ellipse">
            <a:avLst/>
          </a:prstGeom>
          <a:solidFill>
            <a:srgbClr val="2D7DD2"/>
          </a:solidFill>
          <a:ln w="12700">
            <a:solidFill>
              <a:srgbClr val="2D7DD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46520" y="1938528"/>
            <a:ext cx="4023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976872" y="1828800"/>
            <a:ext cx="3858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Кейс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976872" y="2121408"/>
            <a:ext cx="385876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группе 25 студентов. Нужно быстро посчитать средний балл и найти должников.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6446520" y="2990088"/>
            <a:ext cx="402336" cy="40233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46520" y="3081528"/>
            <a:ext cx="4023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976872" y="2971800"/>
            <a:ext cx="3858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Вопрос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976872" y="3264408"/>
            <a:ext cx="385876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удобнее: считать вручную или задать формулу один раз?</a:t>
            </a:r>
            <a:endParaRPr lang="en-US" sz="1080" dirty="0"/>
          </a:p>
        </p:txBody>
      </p:sp>
      <p:sp>
        <p:nvSpPr>
          <p:cNvPr id="18" name="Shape 16"/>
          <p:cNvSpPr/>
          <p:nvPr/>
        </p:nvSpPr>
        <p:spPr>
          <a:xfrm>
            <a:off x="6446520" y="4133088"/>
            <a:ext cx="402336" cy="402336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46520" y="4224528"/>
            <a:ext cx="4023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976872" y="4114800"/>
            <a:ext cx="3858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Вывод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976872" y="4407408"/>
            <a:ext cx="385876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Таблица экономит время и снижает количество ошибок.</a:t>
            </a:r>
            <a:endParaRPr lang="en-US" sz="1080" dirty="0"/>
          </a:p>
        </p:txBody>
      </p:sp>
      <p:sp>
        <p:nvSpPr>
          <p:cNvPr id="22" name="Text 20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ЦЕЛЬ И ЗАДАЧИ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сегодня научимся делать?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Цель: уверенно начать работу с электронными таблицами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777240" y="1600200"/>
            <a:ext cx="3749040" cy="3566160"/>
          </a:xfrm>
          <a:prstGeom prst="roundRect">
            <a:avLst>
              <a:gd name="adj" fmla="val 3590"/>
            </a:avLst>
          </a:prstGeom>
          <a:solidFill>
            <a:srgbClr val="EBF8F2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90195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Цель занятия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78992" y="2514600"/>
            <a:ext cx="3127248" cy="1417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Понять устройство электронной таблицы и научиться вводить данные, использовать адреса ячеек и простые формулы.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074920" y="181051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85232" y="1691640"/>
            <a:ext cx="55778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узнать элементы интерфейса и меню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074920" y="2322576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85232" y="2203704"/>
            <a:ext cx="55778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разобрать ячейки, строки, столбцы и диапазоны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074920" y="2834640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85232" y="2715768"/>
            <a:ext cx="55778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научиться вводить и редактировать данные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074920" y="3346704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5232" y="3227832"/>
            <a:ext cx="55778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составить первые формулы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074920" y="3858768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85232" y="3739896"/>
            <a:ext cx="55778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использовать горячие клавиши Office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Зачем это изучать?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Мотивация без “профессий”: польза в учёбе и повседневных задачах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МОТИВАЦИЯ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868680" y="1572768"/>
            <a:ext cx="4526280" cy="1051560"/>
          </a:xfrm>
          <a:prstGeom prst="roundRect">
            <a:avLst>
              <a:gd name="adj" fmla="val 11304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  <a:effectLst>
            <a:outerShdw blurRad="15240" dist="762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97280" y="173736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Учёба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97280" y="208483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таблица оценок, список задач, расчёт среднего балла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080760" y="1572768"/>
            <a:ext cx="4526280" cy="1051560"/>
          </a:xfrm>
          <a:prstGeom prst="roundRect">
            <a:avLst>
              <a:gd name="adj" fmla="val 11304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  <a:effectLst>
            <a:outerShdw blurRad="15240" dist="762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309360" y="173736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Быт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09360" y="208483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бюджет, покупки, график платежей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68680" y="3264408"/>
            <a:ext cx="4526280" cy="1051560"/>
          </a:xfrm>
          <a:prstGeom prst="roundRect">
            <a:avLst>
              <a:gd name="adj" fmla="val 11304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  <a:effectLst>
            <a:outerShdw blurRad="15240" dist="762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097280" y="342900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Проекты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097280" y="377647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учёт деталей, задач, ошибок и сроков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080760" y="3264408"/>
            <a:ext cx="4526280" cy="1051560"/>
          </a:xfrm>
          <a:prstGeom prst="roundRect">
            <a:avLst>
              <a:gd name="adj" fmla="val 11304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  <a:effectLst>
            <a:outerShdw blurRad="15240" dist="762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309360" y="342900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Документы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309360" y="377647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быстрое оформление, расчёты и проверка данных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1097280" y="5614416"/>
            <a:ext cx="9966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Главная идея: таблица помогает не запоминать числа, а управлять ими.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Актуализация знаний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Вспоминаем то, что уже знакомо по Word и работе с файлами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ПОВТОРЕНИЕ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914400" y="176479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24712" y="1645920"/>
            <a:ext cx="64922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такое файл и где он хранится?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914400" y="2331720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24712" y="2212848"/>
            <a:ext cx="64922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Чем отличается ввод текста от форматирования?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914400" y="2898648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24712" y="2779776"/>
            <a:ext cx="64922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Где в программах находится лента команд?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914400" y="3465576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24712" y="3346704"/>
            <a:ext cx="64922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делает команда “</a:t>
            </a:r>
            <a:r>
              <a:rPr lang="en-US" sz="2000" dirty="0" err="1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Сохранить</a:t>
            </a:r>
            <a:r>
              <a:rPr lang="en-US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”?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914400" y="4032504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24712" y="3913632"/>
            <a:ext cx="649224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Какие клавиши уже знаете: Ctrl+C, Ctrl+V, </a:t>
            </a:r>
            <a:r>
              <a:rPr lang="en-US" sz="2000" dirty="0" err="1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Ctrl+Z</a:t>
            </a:r>
            <a:r>
              <a:rPr lang="ru-RU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</a:t>
            </a:r>
            <a:r>
              <a:rPr lang="en-US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CTRL +Y</a:t>
            </a:r>
            <a:r>
              <a:rPr lang="ru-RU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001000" y="1417320"/>
            <a:ext cx="2971800" cy="3840480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  <a:effectLst>
            <a:outerShdw blurRad="19050" dist="1016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366760" y="17830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Мини-опрос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275320" y="2395728"/>
            <a:ext cx="237744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Студенты отвечают устно.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 2–3 правильных ответа можно поставить плюс за активность.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57032" y="3977640"/>
            <a:ext cx="2423160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Переход: “Теперь те же принципы применим к таблицам”.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Электронная таблица: базовая идея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 размещаются в ячейках, а расчёты выполняются формулами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НОВАЯ ТЕМА</a:t>
            </a:r>
            <a:endParaRPr lang="en-US" sz="750" dirty="0"/>
          </a:p>
        </p:txBody>
      </p:sp>
      <p:pic>
        <p:nvPicPr>
          <p:cNvPr id="7" name="Image 0" descr="/mnt/data/wide_clean_3d_flat_styled_illustration_of_a_comput_batch_1.png"/>
          <p:cNvPicPr>
            <a:picLocks noChangeAspect="1"/>
          </p:cNvPicPr>
          <p:nvPr/>
        </p:nvPicPr>
        <p:blipFill>
          <a:blip r:embed="rId3"/>
          <a:srcRect l="11056" r="11056"/>
          <a:stretch/>
        </p:blipFill>
        <p:spPr>
          <a:xfrm>
            <a:off x="5989320" y="1353312"/>
            <a:ext cx="5669280" cy="4096512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77240" y="1417320"/>
            <a:ext cx="4800600" cy="42519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78992" y="1984248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89304" y="1865376"/>
            <a:ext cx="41605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электронная таблица хранит данные в клетках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1078992" y="2505456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89304" y="2386584"/>
            <a:ext cx="41605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строки обозначаются числами</a:t>
            </a:r>
            <a:endParaRPr lang="en-US" sz="1850" dirty="0"/>
          </a:p>
        </p:txBody>
      </p:sp>
      <p:sp>
        <p:nvSpPr>
          <p:cNvPr id="13" name="Shape 10"/>
          <p:cNvSpPr/>
          <p:nvPr/>
        </p:nvSpPr>
        <p:spPr>
          <a:xfrm>
            <a:off x="1078992" y="3026664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289304" y="2907792"/>
            <a:ext cx="41605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столбцы обозначаются буквами</a:t>
            </a:r>
            <a:endParaRPr lang="en-US" sz="1850" dirty="0"/>
          </a:p>
        </p:txBody>
      </p:sp>
      <p:sp>
        <p:nvSpPr>
          <p:cNvPr id="15" name="Shape 12"/>
          <p:cNvSpPr/>
          <p:nvPr/>
        </p:nvSpPr>
        <p:spPr>
          <a:xfrm>
            <a:off x="1078992" y="354787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289304" y="3429000"/>
            <a:ext cx="41605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формулы автоматически пересчитывают результат</a:t>
            </a:r>
            <a:endParaRPr lang="en-US" sz="1850" dirty="0"/>
          </a:p>
        </p:txBody>
      </p:sp>
      <p:sp>
        <p:nvSpPr>
          <p:cNvPr id="17" name="Shape 14"/>
          <p:cNvSpPr/>
          <p:nvPr/>
        </p:nvSpPr>
        <p:spPr>
          <a:xfrm>
            <a:off x="1078992" y="4069080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289304" y="3950208"/>
            <a:ext cx="41605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несколько листов образуют рабочую книгу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Интерфейс электронной таблицы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нужно найти на экране в первую очередь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ИНТЕРФЕЙС</a:t>
            </a:r>
            <a:endParaRPr lang="en-US" sz="750" dirty="0"/>
          </a:p>
        </p:txBody>
      </p:sp>
      <p:pic>
        <p:nvPicPr>
          <p:cNvPr id="7" name="Image 0" descr="/mnt/data/wide_clean_3d_flat_styled_illustration_of_a_comput_batch_1.png"/>
          <p:cNvPicPr>
            <a:picLocks noChangeAspect="1"/>
          </p:cNvPicPr>
          <p:nvPr/>
        </p:nvPicPr>
        <p:blipFill>
          <a:blip r:embed="rId3"/>
          <a:srcRect l="9264" r="9264"/>
          <a:stretch/>
        </p:blipFill>
        <p:spPr>
          <a:xfrm>
            <a:off x="777240" y="1353312"/>
            <a:ext cx="6446520" cy="445312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543800" y="1344168"/>
            <a:ext cx="402336" cy="40233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543800" y="1435608"/>
            <a:ext cx="4023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074152" y="1325880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Лента команд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074152" y="1618488"/>
            <a:ext cx="340156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Главные вкладки: Файл, Главная, Вставка, Формулы, Данные.</a:t>
            </a:r>
            <a:endParaRPr lang="en-US" sz="1080" dirty="0"/>
          </a:p>
        </p:txBody>
      </p:sp>
      <p:sp>
        <p:nvSpPr>
          <p:cNvPr id="12" name="Shape 9"/>
          <p:cNvSpPr/>
          <p:nvPr/>
        </p:nvSpPr>
        <p:spPr>
          <a:xfrm>
            <a:off x="7543800" y="2514600"/>
            <a:ext cx="402336" cy="402336"/>
          </a:xfrm>
          <a:prstGeom prst="ellipse">
            <a:avLst/>
          </a:prstGeom>
          <a:solidFill>
            <a:srgbClr val="2D7DD2"/>
          </a:solidFill>
          <a:ln w="12700">
            <a:solidFill>
              <a:srgbClr val="2D7DD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543800" y="2606040"/>
            <a:ext cx="4023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074152" y="2496312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Поле имени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074152" y="2788920"/>
            <a:ext cx="340156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Показывает адрес активной ячейки: A1, B3, C10.</a:t>
            </a:r>
            <a:endParaRPr lang="en-US" sz="1080" dirty="0"/>
          </a:p>
        </p:txBody>
      </p:sp>
      <p:sp>
        <p:nvSpPr>
          <p:cNvPr id="16" name="Shape 13"/>
          <p:cNvSpPr/>
          <p:nvPr/>
        </p:nvSpPr>
        <p:spPr>
          <a:xfrm>
            <a:off x="7543800" y="3685032"/>
            <a:ext cx="402336" cy="402336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43800" y="3776472"/>
            <a:ext cx="4023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8074152" y="3666744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Строка формул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074152" y="3959352"/>
            <a:ext cx="340156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Здесь видно содержимое ячейки или введённую формулу.</a:t>
            </a:r>
            <a:endParaRPr lang="en-US" sz="1080" dirty="0"/>
          </a:p>
        </p:txBody>
      </p:sp>
      <p:sp>
        <p:nvSpPr>
          <p:cNvPr id="20" name="Shape 17"/>
          <p:cNvSpPr/>
          <p:nvPr/>
        </p:nvSpPr>
        <p:spPr>
          <a:xfrm>
            <a:off x="7543800" y="4855464"/>
            <a:ext cx="402336" cy="402336"/>
          </a:xfrm>
          <a:prstGeom prst="ellipse">
            <a:avLst/>
          </a:prstGeom>
          <a:solidFill>
            <a:srgbClr val="765DFF"/>
          </a:solidFill>
          <a:ln w="12700">
            <a:solidFill>
              <a:srgbClr val="765DF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43800" y="4946904"/>
            <a:ext cx="4023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8074152" y="4837176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Листы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074152" y="5129784"/>
            <a:ext cx="340156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Несколько таблиц внутри одной рабочей книги.</a:t>
            </a:r>
            <a:endParaRPr lang="en-US" sz="1080" dirty="0"/>
          </a:p>
        </p:txBody>
      </p:sp>
      <p:sp>
        <p:nvSpPr>
          <p:cNvPr id="24" name="Text 21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Меню и лента команд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Команды сгруппированы по смыслу, а не хаотично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МЕНЮ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786384" y="1307592"/>
            <a:ext cx="10561320" cy="4389120"/>
          </a:xfrm>
          <a:prstGeom prst="roundRect">
            <a:avLst>
              <a:gd name="adj" fmla="val 2917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43000" y="15727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Файл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246120" y="1572768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</a:t>
            </a:r>
            <a:r>
              <a:rPr lang="en-US" sz="1600" dirty="0" err="1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оздать</a:t>
            </a: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CTRL N, открыть, </a:t>
            </a:r>
            <a:r>
              <a:rPr lang="en-US" sz="1600" dirty="0" err="1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сохранить</a:t>
            </a: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Ctrl R, </a:t>
            </a:r>
            <a:r>
              <a:rPr lang="en-US" sz="1600" dirty="0" err="1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печать</a:t>
            </a: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(Ctrl + P)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051560" y="1984248"/>
            <a:ext cx="9784080" cy="0"/>
          </a:xfrm>
          <a:prstGeom prst="line">
            <a:avLst/>
          </a:prstGeom>
          <a:noFill/>
          <a:ln w="12700">
            <a:solidFill>
              <a:srgbClr val="EEF4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43000" y="218541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7DD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Главная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246120" y="2185416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шрифт, выравнивание, формат числа, ячейки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051560" y="2596896"/>
            <a:ext cx="9784080" cy="0"/>
          </a:xfrm>
          <a:prstGeom prst="line">
            <a:avLst/>
          </a:prstGeom>
          <a:noFill/>
          <a:ln w="12700">
            <a:solidFill>
              <a:srgbClr val="EEF4F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43000" y="279806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Вставка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46120" y="2798064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таблицы, диаграммы, изображения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051560" y="3209544"/>
            <a:ext cx="9784080" cy="0"/>
          </a:xfrm>
          <a:prstGeom prst="line">
            <a:avLst/>
          </a:prstGeom>
          <a:noFill/>
          <a:ln w="12700">
            <a:solidFill>
              <a:srgbClr val="EEF4F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3410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7DD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Формулы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246120" y="3410712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функции, проверка формул, имена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051560" y="3822192"/>
            <a:ext cx="9784080" cy="0"/>
          </a:xfrm>
          <a:prstGeom prst="line">
            <a:avLst/>
          </a:prstGeom>
          <a:noFill/>
          <a:ln w="12700">
            <a:solidFill>
              <a:srgbClr val="EEF4F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43000" y="4023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Данные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246120" y="4023360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сортировка, фильтр, проверка данных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051560" y="4434840"/>
            <a:ext cx="9784080" cy="0"/>
          </a:xfrm>
          <a:prstGeom prst="line">
            <a:avLst/>
          </a:prstGeom>
          <a:noFill/>
          <a:ln w="12700">
            <a:solidFill>
              <a:srgbClr val="EEF4F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43000" y="46360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7DD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Рецензирование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246120" y="4636008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комментарии, защита, проверка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097280" y="5833872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Подсказка: сначала выбрать объект, затем команду.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Основные понятия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Ячейка, строка, столбец, диапазон, лист, книга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ПОНЯТИЯ</a:t>
            </a:r>
            <a:endParaRPr lang="en-US" sz="750" dirty="0"/>
          </a:p>
        </p:txBody>
      </p:sp>
      <p:pic>
        <p:nvPicPr>
          <p:cNvPr id="7" name="Image 0" descr="/mnt/data/wide_clean_infographic_style_illustration_on_a_whi_batch_2.png"/>
          <p:cNvPicPr>
            <a:picLocks noChangeAspect="1"/>
          </p:cNvPicPr>
          <p:nvPr/>
        </p:nvPicPr>
        <p:blipFill>
          <a:blip r:embed="rId3"/>
          <a:srcRect l="14439" r="14439"/>
          <a:stretch/>
        </p:blipFill>
        <p:spPr>
          <a:xfrm>
            <a:off x="6217920" y="1353312"/>
            <a:ext cx="5257800" cy="41605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68680" y="1325880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Ячейка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2423160" y="1325880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место ввода одного значения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68680" y="1993392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Столбец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2423160" y="1993392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вертикальная группа ячеек: A, B, C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868680" y="2660904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Строка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2423160" y="2660904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горизонтальная группа ячеек: 1, 2, 3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868680" y="3328416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Диапазон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2423160" y="3328416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несколько ячеек: A1:C5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868680" y="3995928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Лист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2423160" y="3995928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отдельная страница таблицы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868680" y="4663440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Книга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2423160" y="4663440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файл с одним или несколькими листами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Способы адресации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Адрес говорит формуле, откуда брать данные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АДРЕСАЦИЯ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777240" y="1298448"/>
            <a:ext cx="4892040" cy="932688"/>
          </a:xfrm>
          <a:prstGeom prst="roundRect">
            <a:avLst>
              <a:gd name="adj" fmla="val 11765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46304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A1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404872" y="1426464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относительная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2404872" y="1746504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меняется при копировании формулы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309360" y="1298448"/>
            <a:ext cx="4892040" cy="932688"/>
          </a:xfrm>
          <a:prstGeom prst="roundRect">
            <a:avLst>
              <a:gd name="adj" fmla="val 11765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37960" y="1463040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$A$1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936992" y="1426464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абсолютная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936992" y="1746504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меняется при копировании</a:t>
            </a:r>
            <a:endParaRPr lang="en-US" sz="1220" dirty="0"/>
          </a:p>
        </p:txBody>
      </p:sp>
      <p:sp>
        <p:nvSpPr>
          <p:cNvPr id="15" name="Shape 13"/>
          <p:cNvSpPr/>
          <p:nvPr/>
        </p:nvSpPr>
        <p:spPr>
          <a:xfrm>
            <a:off x="777240" y="2596896"/>
            <a:ext cx="4892040" cy="932688"/>
          </a:xfrm>
          <a:prstGeom prst="roundRect">
            <a:avLst>
              <a:gd name="adj" fmla="val 11765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276148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$A1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404872" y="272491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смешанная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2404872" y="3044952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фиксируется только столбец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6309360" y="2596896"/>
            <a:ext cx="4892040" cy="932688"/>
          </a:xfrm>
          <a:prstGeom prst="roundRect">
            <a:avLst>
              <a:gd name="adj" fmla="val 11765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37960" y="276148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A$1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936992" y="272491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смешанная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7936992" y="3044952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фиксируется только строка</a:t>
            </a:r>
            <a:endParaRPr lang="en-US" sz="1220" dirty="0"/>
          </a:p>
        </p:txBody>
      </p:sp>
      <p:sp>
        <p:nvSpPr>
          <p:cNvPr id="23" name="Shape 21"/>
          <p:cNvSpPr/>
          <p:nvPr/>
        </p:nvSpPr>
        <p:spPr>
          <a:xfrm>
            <a:off x="777240" y="3895344"/>
            <a:ext cx="4892040" cy="932688"/>
          </a:xfrm>
          <a:prstGeom prst="roundRect">
            <a:avLst>
              <a:gd name="adj" fmla="val 11765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05840" y="4059936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A1:C5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2404872" y="402336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диапазон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2404872" y="4343400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несколько ячеек сразу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6309360" y="3895344"/>
            <a:ext cx="4892040" cy="932688"/>
          </a:xfrm>
          <a:prstGeom prst="roundRect">
            <a:avLst>
              <a:gd name="adj" fmla="val 11765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37960" y="4059936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Лист1!A1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936992" y="402336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межлистовая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7936992" y="4343400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ячейка на другом листе</a:t>
            </a:r>
            <a:endParaRPr lang="en-US" sz="1220" dirty="0"/>
          </a:p>
        </p:txBody>
      </p:sp>
      <p:sp>
        <p:nvSpPr>
          <p:cNvPr id="31" name="Text 29"/>
          <p:cNvSpPr/>
          <p:nvPr/>
        </p:nvSpPr>
        <p:spPr>
          <a:xfrm>
            <a:off x="1005840" y="5705856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8C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Запомнить: знак $ “закрепляет” столбец или строку.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Ввод и редактирование данных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 бывают разными: текст, число, дата, формула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ВВОД ДАННЫХ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868680" y="1572768"/>
            <a:ext cx="2331720" cy="1234440"/>
          </a:xfrm>
          <a:prstGeom prst="roundRect">
            <a:avLst>
              <a:gd name="adj" fmla="val 10370"/>
            </a:avLst>
          </a:prstGeom>
          <a:solidFill>
            <a:srgbClr val="F0F7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78308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Текст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51560" y="2221992"/>
            <a:ext cx="1956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ФИО, название товара, комментарий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657600" y="1572768"/>
            <a:ext cx="2331720" cy="1234440"/>
          </a:xfrm>
          <a:prstGeom prst="roundRect">
            <a:avLst>
              <a:gd name="adj" fmla="val 10370"/>
            </a:avLst>
          </a:prstGeom>
          <a:solidFill>
            <a:srgbClr val="EFFAF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22192" y="178308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Число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840480" y="2221992"/>
            <a:ext cx="1956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цена, количество, балл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446520" y="1572768"/>
            <a:ext cx="2331720" cy="1234440"/>
          </a:xfrm>
          <a:prstGeom prst="roundRect">
            <a:avLst>
              <a:gd name="adj" fmla="val 10370"/>
            </a:avLst>
          </a:prstGeom>
          <a:solidFill>
            <a:srgbClr val="FFF6E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11112" y="178308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Дата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29400" y="2221992"/>
            <a:ext cx="1956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28.09.2026, 01.10.2026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235440" y="1572768"/>
            <a:ext cx="2331720" cy="1234440"/>
          </a:xfrm>
          <a:prstGeom prst="roundRect">
            <a:avLst>
              <a:gd name="adj" fmla="val 10370"/>
            </a:avLst>
          </a:prstGeom>
          <a:solidFill>
            <a:srgbClr val="F2F0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400032" y="178308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Формула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418320" y="2221992"/>
            <a:ext cx="1956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=B2*C2 или =СУММ(B2:B10)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960120" y="3703320"/>
            <a:ext cx="10287000" cy="1234440"/>
          </a:xfrm>
          <a:prstGeom prst="roundRect">
            <a:avLst>
              <a:gd name="adj" fmla="val 11852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98448" y="3941064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508760" y="3822192"/>
            <a:ext cx="90525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 — завершить ввод и перейти вниз</a:t>
            </a:r>
            <a:endParaRPr lang="en-US" sz="1620" dirty="0"/>
          </a:p>
        </p:txBody>
      </p:sp>
      <p:sp>
        <p:nvSpPr>
          <p:cNvPr id="22" name="Shape 20"/>
          <p:cNvSpPr/>
          <p:nvPr/>
        </p:nvSpPr>
        <p:spPr>
          <a:xfrm>
            <a:off x="1298448" y="432511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508760" y="4206240"/>
            <a:ext cx="90525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 — завершить ввод и перейти вправо</a:t>
            </a:r>
            <a:endParaRPr lang="en-US" sz="1620" dirty="0"/>
          </a:p>
        </p:txBody>
      </p:sp>
      <p:sp>
        <p:nvSpPr>
          <p:cNvPr id="24" name="Shape 22"/>
          <p:cNvSpPr/>
          <p:nvPr/>
        </p:nvSpPr>
        <p:spPr>
          <a:xfrm>
            <a:off x="1298448" y="4709160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508760" y="4590288"/>
            <a:ext cx="90525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F2 — редактировать содержимое выбранной ячейки</a:t>
            </a:r>
            <a:endParaRPr lang="en-US" sz="1620" dirty="0"/>
          </a:p>
        </p:txBody>
      </p:sp>
      <p:sp>
        <p:nvSpPr>
          <p:cNvPr id="26" name="Shape 24"/>
          <p:cNvSpPr/>
          <p:nvPr/>
        </p:nvSpPr>
        <p:spPr>
          <a:xfrm>
            <a:off x="1298448" y="5093208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508760" y="4974336"/>
            <a:ext cx="90525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 — отменить ввод или редактирование</a:t>
            </a:r>
            <a:endParaRPr lang="en-US" sz="1620" dirty="0"/>
          </a:p>
        </p:txBody>
      </p:sp>
      <p:sp>
        <p:nvSpPr>
          <p:cNvPr id="28" name="Text 26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Формулы: как программа считает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Формула начинается со знака “=”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ФОРМУЛЫ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777240" y="1280160"/>
            <a:ext cx="4937760" cy="4526280"/>
          </a:xfrm>
          <a:prstGeom prst="roundRect">
            <a:avLst>
              <a:gd name="adj" fmla="val 3232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43000" y="159105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Пример мини-таблицы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1188720" y="2148840"/>
            <a:ext cx="1005840" cy="475488"/>
          </a:xfrm>
          <a:prstGeom prst="rect">
            <a:avLst/>
          </a:prstGeom>
          <a:solidFill>
            <a:srgbClr val="DFF3EA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25296" y="2295144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2194560" y="2148840"/>
            <a:ext cx="1005840" cy="475488"/>
          </a:xfrm>
          <a:prstGeom prst="rect">
            <a:avLst/>
          </a:prstGeom>
          <a:solidFill>
            <a:srgbClr val="DFF3EA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31136" y="2295144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3200400" y="2148840"/>
            <a:ext cx="1005840" cy="475488"/>
          </a:xfrm>
          <a:prstGeom prst="rect">
            <a:avLst/>
          </a:prstGeom>
          <a:solidFill>
            <a:srgbClr val="DFF3EA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36976" y="2295144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206240" y="2148840"/>
            <a:ext cx="1005840" cy="475488"/>
          </a:xfrm>
          <a:prstGeom prst="rect">
            <a:avLst/>
          </a:prstGeom>
          <a:solidFill>
            <a:srgbClr val="DFF3EA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42816" y="2295144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1188720" y="2624328"/>
            <a:ext cx="1005840" cy="475488"/>
          </a:xfrm>
          <a:prstGeom prst="rect">
            <a:avLst/>
          </a:prstGeom>
          <a:solidFill>
            <a:srgbClr val="EAF2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25296" y="2770632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Товар</a:t>
            </a:r>
            <a:endParaRPr lang="en-US" sz="920" dirty="0"/>
          </a:p>
        </p:txBody>
      </p:sp>
      <p:sp>
        <p:nvSpPr>
          <p:cNvPr id="19" name="Shape 17"/>
          <p:cNvSpPr/>
          <p:nvPr/>
        </p:nvSpPr>
        <p:spPr>
          <a:xfrm>
            <a:off x="2194560" y="2624328"/>
            <a:ext cx="1005840" cy="475488"/>
          </a:xfrm>
          <a:prstGeom prst="rect">
            <a:avLst/>
          </a:prstGeom>
          <a:solidFill>
            <a:srgbClr val="EAF2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231136" y="2770632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Цена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3200400" y="2624328"/>
            <a:ext cx="1005840" cy="475488"/>
          </a:xfrm>
          <a:prstGeom prst="rect">
            <a:avLst/>
          </a:prstGeom>
          <a:solidFill>
            <a:srgbClr val="EAF2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36976" y="2770632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Кол-во</a:t>
            </a:r>
            <a:endParaRPr lang="en-US" sz="920" dirty="0"/>
          </a:p>
        </p:txBody>
      </p:sp>
      <p:sp>
        <p:nvSpPr>
          <p:cNvPr id="23" name="Shape 21"/>
          <p:cNvSpPr/>
          <p:nvPr/>
        </p:nvSpPr>
        <p:spPr>
          <a:xfrm>
            <a:off x="4206240" y="2624328"/>
            <a:ext cx="1005840" cy="475488"/>
          </a:xfrm>
          <a:prstGeom prst="rect">
            <a:avLst/>
          </a:prstGeom>
          <a:solidFill>
            <a:srgbClr val="EAF2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242816" y="2770632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Сумма</a:t>
            </a:r>
            <a:endParaRPr lang="en-US" sz="920" dirty="0"/>
          </a:p>
        </p:txBody>
      </p:sp>
      <p:sp>
        <p:nvSpPr>
          <p:cNvPr id="25" name="Shape 23"/>
          <p:cNvSpPr/>
          <p:nvPr/>
        </p:nvSpPr>
        <p:spPr>
          <a:xfrm>
            <a:off x="1188720" y="3099816"/>
            <a:ext cx="1005840" cy="475488"/>
          </a:xfrm>
          <a:prstGeom prst="rect">
            <a:avLst/>
          </a:prstGeom>
          <a:solidFill>
            <a:srgbClr val="FFFF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25296" y="3246120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Ручка</a:t>
            </a:r>
            <a:endParaRPr lang="en-US" sz="920" dirty="0"/>
          </a:p>
        </p:txBody>
      </p:sp>
      <p:sp>
        <p:nvSpPr>
          <p:cNvPr id="27" name="Shape 25"/>
          <p:cNvSpPr/>
          <p:nvPr/>
        </p:nvSpPr>
        <p:spPr>
          <a:xfrm>
            <a:off x="2194560" y="3099816"/>
            <a:ext cx="1005840" cy="475488"/>
          </a:xfrm>
          <a:prstGeom prst="rect">
            <a:avLst/>
          </a:prstGeom>
          <a:solidFill>
            <a:srgbClr val="FFFF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231136" y="3246120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920" dirty="0"/>
          </a:p>
        </p:txBody>
      </p:sp>
      <p:sp>
        <p:nvSpPr>
          <p:cNvPr id="29" name="Shape 27"/>
          <p:cNvSpPr/>
          <p:nvPr/>
        </p:nvSpPr>
        <p:spPr>
          <a:xfrm>
            <a:off x="3200400" y="3099816"/>
            <a:ext cx="1005840" cy="475488"/>
          </a:xfrm>
          <a:prstGeom prst="rect">
            <a:avLst/>
          </a:prstGeom>
          <a:solidFill>
            <a:srgbClr val="FFFF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36976" y="3246120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20" dirty="0"/>
          </a:p>
        </p:txBody>
      </p:sp>
      <p:sp>
        <p:nvSpPr>
          <p:cNvPr id="31" name="Shape 29"/>
          <p:cNvSpPr/>
          <p:nvPr/>
        </p:nvSpPr>
        <p:spPr>
          <a:xfrm>
            <a:off x="4206240" y="3099816"/>
            <a:ext cx="1005840" cy="475488"/>
          </a:xfrm>
          <a:prstGeom prst="rect">
            <a:avLst/>
          </a:prstGeom>
          <a:solidFill>
            <a:srgbClr val="FFFF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242816" y="3246120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=B2*C2</a:t>
            </a:r>
            <a:endParaRPr lang="en-US" sz="920" dirty="0"/>
          </a:p>
        </p:txBody>
      </p:sp>
      <p:sp>
        <p:nvSpPr>
          <p:cNvPr id="33" name="Shape 31"/>
          <p:cNvSpPr/>
          <p:nvPr/>
        </p:nvSpPr>
        <p:spPr>
          <a:xfrm>
            <a:off x="1188720" y="3575304"/>
            <a:ext cx="1005840" cy="475488"/>
          </a:xfrm>
          <a:prstGeom prst="rect">
            <a:avLst/>
          </a:prstGeom>
          <a:solidFill>
            <a:srgbClr val="FFFF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225296" y="3721608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Тетрадь</a:t>
            </a:r>
            <a:endParaRPr lang="en-US" sz="920" dirty="0"/>
          </a:p>
        </p:txBody>
      </p:sp>
      <p:sp>
        <p:nvSpPr>
          <p:cNvPr id="35" name="Shape 33"/>
          <p:cNvSpPr/>
          <p:nvPr/>
        </p:nvSpPr>
        <p:spPr>
          <a:xfrm>
            <a:off x="2194560" y="3575304"/>
            <a:ext cx="1005840" cy="475488"/>
          </a:xfrm>
          <a:prstGeom prst="rect">
            <a:avLst/>
          </a:prstGeom>
          <a:solidFill>
            <a:srgbClr val="FFFF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231136" y="3721608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</a:t>
            </a:r>
            <a:endParaRPr lang="en-US" sz="920" dirty="0"/>
          </a:p>
        </p:txBody>
      </p:sp>
      <p:sp>
        <p:nvSpPr>
          <p:cNvPr id="37" name="Shape 35"/>
          <p:cNvSpPr/>
          <p:nvPr/>
        </p:nvSpPr>
        <p:spPr>
          <a:xfrm>
            <a:off x="3200400" y="3575304"/>
            <a:ext cx="1005840" cy="475488"/>
          </a:xfrm>
          <a:prstGeom prst="rect">
            <a:avLst/>
          </a:prstGeom>
          <a:solidFill>
            <a:srgbClr val="FFFF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36976" y="3721608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20" dirty="0"/>
          </a:p>
        </p:txBody>
      </p:sp>
      <p:sp>
        <p:nvSpPr>
          <p:cNvPr id="39" name="Shape 37"/>
          <p:cNvSpPr/>
          <p:nvPr/>
        </p:nvSpPr>
        <p:spPr>
          <a:xfrm>
            <a:off x="4206240" y="3575304"/>
            <a:ext cx="1005840" cy="475488"/>
          </a:xfrm>
          <a:prstGeom prst="rect">
            <a:avLst/>
          </a:prstGeom>
          <a:solidFill>
            <a:srgbClr val="FFFFFF"/>
          </a:solidFill>
          <a:ln w="8890">
            <a:solidFill>
              <a:srgbClr val="D9E5E2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242816" y="3721608"/>
            <a:ext cx="932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=B3*C3</a:t>
            </a:r>
            <a:endParaRPr lang="en-US" sz="920" dirty="0"/>
          </a:p>
        </p:txBody>
      </p:sp>
      <p:sp>
        <p:nvSpPr>
          <p:cNvPr id="41" name="Shape 39"/>
          <p:cNvSpPr/>
          <p:nvPr/>
        </p:nvSpPr>
        <p:spPr>
          <a:xfrm>
            <a:off x="6035040" y="1417320"/>
            <a:ext cx="0" cy="4297680"/>
          </a:xfrm>
          <a:prstGeom prst="line">
            <a:avLst/>
          </a:prstGeom>
          <a:noFill/>
          <a:ln w="12700">
            <a:solidFill>
              <a:srgbClr val="D9E5E2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537960" y="171907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748272" y="1600200"/>
            <a:ext cx="48463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=B2*C2 — умножение цены на количество</a:t>
            </a:r>
            <a:endParaRPr lang="en-US" sz="1720" dirty="0"/>
          </a:p>
        </p:txBody>
      </p:sp>
      <p:sp>
        <p:nvSpPr>
          <p:cNvPr id="44" name="Shape 42"/>
          <p:cNvSpPr/>
          <p:nvPr/>
        </p:nvSpPr>
        <p:spPr>
          <a:xfrm>
            <a:off x="6537960" y="2286000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748272" y="2167128"/>
            <a:ext cx="48463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=СУММ(D2:D10) — сумма диапазона</a:t>
            </a:r>
            <a:endParaRPr lang="en-US" sz="1720" dirty="0"/>
          </a:p>
        </p:txBody>
      </p:sp>
      <p:sp>
        <p:nvSpPr>
          <p:cNvPr id="46" name="Shape 44"/>
          <p:cNvSpPr/>
          <p:nvPr/>
        </p:nvSpPr>
        <p:spPr>
          <a:xfrm>
            <a:off x="6537960" y="2852928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748272" y="2734056"/>
            <a:ext cx="48463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=СРЗНАЧ(D2:D10) — среднее значение</a:t>
            </a:r>
            <a:endParaRPr lang="en-US" sz="1720" dirty="0"/>
          </a:p>
        </p:txBody>
      </p:sp>
      <p:sp>
        <p:nvSpPr>
          <p:cNvPr id="48" name="Shape 46"/>
          <p:cNvSpPr/>
          <p:nvPr/>
        </p:nvSpPr>
        <p:spPr>
          <a:xfrm>
            <a:off x="6537960" y="3419856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748272" y="3300984"/>
            <a:ext cx="48463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=МАКС(D2:D10) — максимальное значение</a:t>
            </a:r>
            <a:endParaRPr lang="en-US" sz="1720" dirty="0"/>
          </a:p>
        </p:txBody>
      </p:sp>
      <p:sp>
        <p:nvSpPr>
          <p:cNvPr id="50" name="Text 48"/>
          <p:cNvSpPr/>
          <p:nvPr/>
        </p:nvSpPr>
        <p:spPr>
          <a:xfrm>
            <a:off x="6748272" y="514807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англоязычном интерфейсе: SUM, AVERAGE, MAX.</a:t>
            </a:r>
            <a:endParaRPr lang="en-US" sz="1300" dirty="0"/>
          </a:p>
        </p:txBody>
      </p:sp>
      <p:sp>
        <p:nvSpPr>
          <p:cNvPr id="51" name="Text 49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Типичные ошибки новичка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Ошибка — это подсказка, что таблица не поняла команду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ОШИБКИ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960120" y="14173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5D5D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#ДЕЛ/0!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880360" y="1417320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деление на ноль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914400" y="1801368"/>
            <a:ext cx="9875520" cy="0"/>
          </a:xfrm>
          <a:prstGeom prst="line">
            <a:avLst/>
          </a:prstGeom>
          <a:noFill/>
          <a:ln w="12700">
            <a:solidFill>
              <a:srgbClr val="EDF3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1762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5D5D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#ИМЯ?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880360" y="2176272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неизвестное имя функции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914400" y="2560320"/>
            <a:ext cx="9875520" cy="0"/>
          </a:xfrm>
          <a:prstGeom prst="line">
            <a:avLst/>
          </a:prstGeom>
          <a:noFill/>
          <a:ln w="12700">
            <a:solidFill>
              <a:srgbClr val="EDF3F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293522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5D5D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#ЗНАЧ!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880360" y="2935224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неподходящий тип данных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914400" y="3319272"/>
            <a:ext cx="9875520" cy="0"/>
          </a:xfrm>
          <a:prstGeom prst="line">
            <a:avLst/>
          </a:prstGeom>
          <a:noFill/>
          <a:ln w="12700">
            <a:solidFill>
              <a:srgbClr val="EDF3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36941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5D5D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####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880360" y="3694176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число не помещается в ячейку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914400" y="4078224"/>
            <a:ext cx="9875520" cy="0"/>
          </a:xfrm>
          <a:prstGeom prst="line">
            <a:avLst/>
          </a:prstGeom>
          <a:noFill/>
          <a:ln w="12700">
            <a:solidFill>
              <a:srgbClr val="EDF3F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445312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5D5D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=B2+C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880360" y="4453128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адрес указан неполностью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14400" y="4837176"/>
            <a:ext cx="9875520" cy="0"/>
          </a:xfrm>
          <a:prstGeom prst="line">
            <a:avLst/>
          </a:prstGeom>
          <a:noFill/>
          <a:ln w="12700">
            <a:solidFill>
              <a:srgbClr val="EDF3F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01000" y="5074920"/>
            <a:ext cx="2971800" cy="786384"/>
          </a:xfrm>
          <a:prstGeom prst="roundRect">
            <a:avLst>
              <a:gd name="adj" fmla="val 13953"/>
            </a:avLst>
          </a:prstGeom>
          <a:solidFill>
            <a:srgbClr val="EBF8F2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0" y="527608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Алгоритм проверки: адреса → знаки → типы данных → ширина столбца</a:t>
            </a:r>
            <a:endParaRPr lang="en-US" sz="1220" dirty="0"/>
          </a:p>
        </p:txBody>
      </p:sp>
      <p:sp>
        <p:nvSpPr>
          <p:cNvPr id="24" name="Text 22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Горячие клавиши: зачем они нужны?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Это не “магия”, а быстрый способ дать программе команду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HOTKEY-БЛОК</a:t>
            </a:r>
            <a:endParaRPr lang="en-US" sz="750" dirty="0"/>
          </a:p>
        </p:txBody>
      </p:sp>
      <p:pic>
        <p:nvPicPr>
          <p:cNvPr id="7" name="Image 0" descr="/mnt/data/a_clean_vector_illustration_style_infographic_on_a_batch_3.png"/>
          <p:cNvPicPr>
            <a:picLocks noChangeAspect="1"/>
          </p:cNvPicPr>
          <p:nvPr/>
        </p:nvPicPr>
        <p:blipFill>
          <a:blip r:embed="rId3"/>
          <a:srcRect l="10546" r="10546"/>
          <a:stretch/>
        </p:blipFill>
        <p:spPr>
          <a:xfrm>
            <a:off x="0" y="1417320"/>
            <a:ext cx="6217920" cy="44348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537960" y="181051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748272" y="1691640"/>
            <a:ext cx="48463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экономят время на повторяющихся действиях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537960" y="240487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48272" y="2286000"/>
            <a:ext cx="48463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помогают работать без постоянного поиска команды в меню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6537960" y="299923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748272" y="2880360"/>
            <a:ext cx="48463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работают во многих программах одинаково</a:t>
            </a:r>
            <a:endParaRPr lang="en-US" sz="1850" dirty="0"/>
          </a:p>
        </p:txBody>
      </p:sp>
      <p:sp>
        <p:nvSpPr>
          <p:cNvPr id="14" name="Shape 11"/>
          <p:cNvSpPr/>
          <p:nvPr/>
        </p:nvSpPr>
        <p:spPr>
          <a:xfrm>
            <a:off x="6537960" y="359359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748272" y="3474720"/>
            <a:ext cx="484632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уменьшают количество случайных ошибок мышью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6629400" y="5074920"/>
            <a:ext cx="45720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Правило урока: сначала действие руками, потом — горячей клавишей.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Универсальные клавиши Office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Эти сочетания пригодятся в Word, Excel и PowerPoint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HOTKEY-БЛОК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868680" y="1353312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8408" y="1481328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C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017520" y="1463040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копировать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263640" y="1353312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3368" y="1481328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V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412480" y="1463040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вставить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68680" y="2112264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2240280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X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017520" y="2221992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вырезать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263640" y="2112264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73368" y="2240280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Z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412480" y="2221992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отменить действие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868680" y="2871216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78408" y="2999232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Y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017520" y="2980944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повторить действие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263640" y="2871216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73368" y="2999232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8412480" y="2980944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сохранить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868680" y="3630168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78408" y="3758184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A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3017520" y="3739896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выделить всё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6263640" y="3630168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373368" y="3758184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F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8412480" y="3739896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найти</a:t>
            </a:r>
            <a:endParaRPr lang="en-US" sz="1550" dirty="0"/>
          </a:p>
        </p:txBody>
      </p:sp>
      <p:sp>
        <p:nvSpPr>
          <p:cNvPr id="31" name="Shape 29"/>
          <p:cNvSpPr/>
          <p:nvPr/>
        </p:nvSpPr>
        <p:spPr>
          <a:xfrm>
            <a:off x="868680" y="4389120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78408" y="4517136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P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3017520" y="4498848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печать</a:t>
            </a:r>
            <a:endParaRPr lang="en-US" sz="1550" dirty="0"/>
          </a:p>
        </p:txBody>
      </p:sp>
      <p:sp>
        <p:nvSpPr>
          <p:cNvPr id="34" name="Shape 32"/>
          <p:cNvSpPr/>
          <p:nvPr/>
        </p:nvSpPr>
        <p:spPr>
          <a:xfrm>
            <a:off x="6263640" y="4389120"/>
            <a:ext cx="1920240" cy="411480"/>
          </a:xfrm>
          <a:prstGeom prst="roundRect">
            <a:avLst>
              <a:gd name="adj" fmla="val 13333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373368" y="4517136"/>
            <a:ext cx="170078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24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Alt + Tab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8412480" y="4498848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переключить окно</a:t>
            </a:r>
            <a:endParaRPr lang="en-US" sz="1550" dirty="0"/>
          </a:p>
        </p:txBody>
      </p:sp>
      <p:sp>
        <p:nvSpPr>
          <p:cNvPr id="37" name="Text 35"/>
          <p:cNvSpPr/>
          <p:nvPr/>
        </p:nvSpPr>
        <p:spPr>
          <a:xfrm>
            <a:off x="1097280" y="5705856"/>
            <a:ext cx="9875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Мини-цель: на практике использовать минимум 5 сочетаний.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Горячие клавиши Word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Быстро оформляем текст и структуру документа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WORD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914400" y="132588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B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520440" y="1325880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полужирный</a:t>
            </a:r>
            <a:endParaRPr lang="en-US" sz="1620" dirty="0"/>
          </a:p>
        </p:txBody>
      </p:sp>
      <p:sp>
        <p:nvSpPr>
          <p:cNvPr id="9" name="Text 7"/>
          <p:cNvSpPr/>
          <p:nvPr/>
        </p:nvSpPr>
        <p:spPr>
          <a:xfrm>
            <a:off x="914400" y="180136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I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520440" y="1801368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курсив</a:t>
            </a:r>
            <a:endParaRPr lang="en-US" sz="1620" dirty="0"/>
          </a:p>
        </p:txBody>
      </p:sp>
      <p:sp>
        <p:nvSpPr>
          <p:cNvPr id="11" name="Text 9"/>
          <p:cNvSpPr/>
          <p:nvPr/>
        </p:nvSpPr>
        <p:spPr>
          <a:xfrm>
            <a:off x="914400" y="2276856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U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520440" y="2276856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подчёркивание</a:t>
            </a:r>
            <a:endParaRPr lang="en-US" sz="1620" dirty="0"/>
          </a:p>
        </p:txBody>
      </p:sp>
      <p:sp>
        <p:nvSpPr>
          <p:cNvPr id="13" name="Text 11"/>
          <p:cNvSpPr/>
          <p:nvPr/>
        </p:nvSpPr>
        <p:spPr>
          <a:xfrm>
            <a:off x="914400" y="2528316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L </a:t>
            </a:r>
            <a:r>
              <a:rPr lang="ru-RU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Слева</a:t>
            </a: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/ E </a:t>
            </a:r>
            <a:r>
              <a:rPr lang="ru-RU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По центру</a:t>
            </a: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/ R </a:t>
            </a:r>
            <a:r>
              <a:rPr lang="ru-RU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Справа</a:t>
            </a: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/ J</a:t>
            </a:r>
            <a:r>
              <a:rPr lang="ru-RU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По ширине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3520440" y="2752344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выравнивание</a:t>
            </a:r>
            <a:endParaRPr lang="en-US" sz="1620" dirty="0"/>
          </a:p>
        </p:txBody>
      </p:sp>
      <p:sp>
        <p:nvSpPr>
          <p:cNvPr id="15" name="Text 13"/>
          <p:cNvSpPr/>
          <p:nvPr/>
        </p:nvSpPr>
        <p:spPr>
          <a:xfrm>
            <a:off x="914400" y="3227832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K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520440" y="3227832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гиперссылка</a:t>
            </a:r>
            <a:endParaRPr lang="en-US" sz="1620" dirty="0"/>
          </a:p>
        </p:txBody>
      </p:sp>
      <p:sp>
        <p:nvSpPr>
          <p:cNvPr id="17" name="Text 15"/>
          <p:cNvSpPr/>
          <p:nvPr/>
        </p:nvSpPr>
        <p:spPr>
          <a:xfrm>
            <a:off x="914400" y="370332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H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520440" y="3703320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замена текста</a:t>
            </a:r>
            <a:endParaRPr lang="en-US" sz="1620" dirty="0"/>
          </a:p>
        </p:txBody>
      </p:sp>
      <p:sp>
        <p:nvSpPr>
          <p:cNvPr id="19" name="Text 17"/>
          <p:cNvSpPr/>
          <p:nvPr/>
        </p:nvSpPr>
        <p:spPr>
          <a:xfrm>
            <a:off x="914400" y="41788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Enter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3520440" y="4178808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разрыв страницы</a:t>
            </a:r>
            <a:endParaRPr lang="en-US" sz="1620" dirty="0"/>
          </a:p>
        </p:txBody>
      </p:sp>
      <p:sp>
        <p:nvSpPr>
          <p:cNvPr id="21" name="Text 19"/>
          <p:cNvSpPr/>
          <p:nvPr/>
        </p:nvSpPr>
        <p:spPr>
          <a:xfrm>
            <a:off x="914400" y="4654296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F7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3520440" y="4654296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проверка правописания</a:t>
            </a:r>
            <a:endParaRPr lang="en-US" sz="1620" dirty="0"/>
          </a:p>
        </p:txBody>
      </p:sp>
      <p:sp>
        <p:nvSpPr>
          <p:cNvPr id="23" name="Text 21"/>
          <p:cNvSpPr/>
          <p:nvPr/>
        </p:nvSpPr>
        <p:spPr>
          <a:xfrm>
            <a:off x="914400" y="5129784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D7DD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Alt + 1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520440" y="5129784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Заголовок 1</a:t>
            </a:r>
            <a:endParaRPr lang="en-US" sz="1620" dirty="0"/>
          </a:p>
        </p:txBody>
      </p:sp>
      <p:sp>
        <p:nvSpPr>
          <p:cNvPr id="25" name="Text 23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Горячие клавиши Excel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Главный акцент — быстро работать с ячейками и формулами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EXCEL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822960" y="1353312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F2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337560" y="135331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редактировать ячейку</a:t>
            </a:r>
            <a:endParaRPr lang="en-US" sz="1480" dirty="0"/>
          </a:p>
        </p:txBody>
      </p:sp>
      <p:sp>
        <p:nvSpPr>
          <p:cNvPr id="9" name="Text 7"/>
          <p:cNvSpPr/>
          <p:nvPr/>
        </p:nvSpPr>
        <p:spPr>
          <a:xfrm>
            <a:off x="6309360" y="1353312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;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823960" y="135331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вставить текущую дату</a:t>
            </a:r>
            <a:endParaRPr lang="en-US" sz="1480" dirty="0"/>
          </a:p>
        </p:txBody>
      </p:sp>
      <p:sp>
        <p:nvSpPr>
          <p:cNvPr id="11" name="Text 9"/>
          <p:cNvSpPr/>
          <p:nvPr/>
        </p:nvSpPr>
        <p:spPr>
          <a:xfrm>
            <a:off x="822960" y="2112264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`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337560" y="2112264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показать формулы</a:t>
            </a:r>
            <a:endParaRPr lang="en-US" sz="1480" dirty="0"/>
          </a:p>
        </p:txBody>
      </p:sp>
      <p:sp>
        <p:nvSpPr>
          <p:cNvPr id="13" name="Text 11"/>
          <p:cNvSpPr/>
          <p:nvPr/>
        </p:nvSpPr>
        <p:spPr>
          <a:xfrm>
            <a:off x="6309360" y="2112264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Shift + L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823960" y="2112264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включить фильтр</a:t>
            </a:r>
            <a:endParaRPr lang="en-US" sz="1480" dirty="0"/>
          </a:p>
        </p:txBody>
      </p:sp>
      <p:sp>
        <p:nvSpPr>
          <p:cNvPr id="15" name="Text 13"/>
          <p:cNvSpPr/>
          <p:nvPr/>
        </p:nvSpPr>
        <p:spPr>
          <a:xfrm>
            <a:off x="822960" y="287121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+ 1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337560" y="2871216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формат ячеек</a:t>
            </a:r>
            <a:endParaRPr lang="en-US" sz="1480" dirty="0"/>
          </a:p>
        </p:txBody>
      </p:sp>
      <p:sp>
        <p:nvSpPr>
          <p:cNvPr id="17" name="Text 15"/>
          <p:cNvSpPr/>
          <p:nvPr/>
        </p:nvSpPr>
        <p:spPr>
          <a:xfrm>
            <a:off x="6309360" y="287121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Alt + =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823960" y="2871216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автосумма</a:t>
            </a:r>
            <a:endParaRPr lang="en-US" sz="1480" dirty="0"/>
          </a:p>
        </p:txBody>
      </p:sp>
      <p:sp>
        <p:nvSpPr>
          <p:cNvPr id="19" name="Text 17"/>
          <p:cNvSpPr/>
          <p:nvPr/>
        </p:nvSpPr>
        <p:spPr>
          <a:xfrm>
            <a:off x="822960" y="3630168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↑/↓/←/→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3337560" y="3630168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переход к краю диапазона</a:t>
            </a:r>
            <a:endParaRPr lang="en-US" sz="1480" dirty="0"/>
          </a:p>
        </p:txBody>
      </p:sp>
      <p:sp>
        <p:nvSpPr>
          <p:cNvPr id="21" name="Text 19"/>
          <p:cNvSpPr/>
          <p:nvPr/>
        </p:nvSpPr>
        <p:spPr>
          <a:xfrm>
            <a:off x="6309360" y="3630168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Shift + Space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823960" y="3630168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выделить строку</a:t>
            </a:r>
            <a:endParaRPr lang="en-US" sz="1480" dirty="0"/>
          </a:p>
        </p:txBody>
      </p:sp>
      <p:sp>
        <p:nvSpPr>
          <p:cNvPr id="23" name="Text 21"/>
          <p:cNvSpPr/>
          <p:nvPr/>
        </p:nvSpPr>
        <p:spPr>
          <a:xfrm>
            <a:off x="822960" y="4389120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Space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337560" y="438912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выделить столбец</a:t>
            </a:r>
            <a:endParaRPr lang="en-US" sz="1480" dirty="0"/>
          </a:p>
        </p:txBody>
      </p:sp>
      <p:sp>
        <p:nvSpPr>
          <p:cNvPr id="25" name="Text 23"/>
          <p:cNvSpPr/>
          <p:nvPr/>
        </p:nvSpPr>
        <p:spPr>
          <a:xfrm>
            <a:off x="6309360" y="4389120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E8B5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F4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8823960" y="438912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повтор / закрепление ссылки в формуле</a:t>
            </a:r>
            <a:endParaRPr lang="en-US" sz="1480" dirty="0"/>
          </a:p>
        </p:txBody>
      </p:sp>
      <p:sp>
        <p:nvSpPr>
          <p:cNvPr id="27" name="Text 25"/>
          <p:cNvSpPr/>
          <p:nvPr/>
        </p:nvSpPr>
        <p:spPr>
          <a:xfrm>
            <a:off x="1097280" y="5724144"/>
            <a:ext cx="9921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Тренировка: ввести таблицу без мыши хотя бы на 50%.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8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71FDDC-F025-93E4-C7A1-2720A426444F}"/>
              </a:ext>
            </a:extLst>
          </p:cNvPr>
          <p:cNvSpPr txBox="1"/>
          <p:nvPr/>
        </p:nvSpPr>
        <p:spPr>
          <a:xfrm>
            <a:off x="640080" y="4918764"/>
            <a:ext cx="3415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CTRL + D </a:t>
            </a:r>
            <a:r>
              <a:rPr lang="ru-RU" dirty="0"/>
              <a:t>Дублирование строки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Горячие клавиши PowerPoint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Удобны при создании и показе презентации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POWERPOINT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914400" y="1325880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M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749040" y="1325880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новый слайд</a:t>
            </a:r>
            <a:endParaRPr lang="en-US" sz="1620" dirty="0"/>
          </a:p>
        </p:txBody>
      </p:sp>
      <p:sp>
        <p:nvSpPr>
          <p:cNvPr id="9" name="Text 7"/>
          <p:cNvSpPr/>
          <p:nvPr/>
        </p:nvSpPr>
        <p:spPr>
          <a:xfrm>
            <a:off x="914400" y="180136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D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749040" y="1801368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дублировать объект или слайд</a:t>
            </a:r>
            <a:endParaRPr lang="en-US" sz="1620" dirty="0"/>
          </a:p>
        </p:txBody>
      </p:sp>
      <p:sp>
        <p:nvSpPr>
          <p:cNvPr id="11" name="Text 9"/>
          <p:cNvSpPr/>
          <p:nvPr/>
        </p:nvSpPr>
        <p:spPr>
          <a:xfrm>
            <a:off x="914400" y="2276856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G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749040" y="2276856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сгруппировать объекты</a:t>
            </a:r>
            <a:endParaRPr lang="en-US" sz="1620" dirty="0"/>
          </a:p>
        </p:txBody>
      </p:sp>
      <p:sp>
        <p:nvSpPr>
          <p:cNvPr id="13" name="Text 11"/>
          <p:cNvSpPr/>
          <p:nvPr/>
        </p:nvSpPr>
        <p:spPr>
          <a:xfrm>
            <a:off x="914400" y="2752344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Ctrl + Shift + G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3749040" y="2752344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разгруппировать</a:t>
            </a:r>
            <a:endParaRPr lang="en-US" sz="1620" dirty="0"/>
          </a:p>
        </p:txBody>
      </p:sp>
      <p:sp>
        <p:nvSpPr>
          <p:cNvPr id="15" name="Text 13"/>
          <p:cNvSpPr/>
          <p:nvPr/>
        </p:nvSpPr>
        <p:spPr>
          <a:xfrm>
            <a:off x="914400" y="3227832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F5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749040" y="3227832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показ с начала</a:t>
            </a:r>
            <a:endParaRPr lang="en-US" sz="1620" dirty="0"/>
          </a:p>
        </p:txBody>
      </p:sp>
      <p:sp>
        <p:nvSpPr>
          <p:cNvPr id="17" name="Text 15"/>
          <p:cNvSpPr/>
          <p:nvPr/>
        </p:nvSpPr>
        <p:spPr>
          <a:xfrm>
            <a:off x="914400" y="3703320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Shift + F5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749040" y="3703320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показ с текущего слайда</a:t>
            </a:r>
            <a:endParaRPr lang="en-US" sz="1620" dirty="0"/>
          </a:p>
        </p:txBody>
      </p:sp>
      <p:sp>
        <p:nvSpPr>
          <p:cNvPr id="19" name="Text 17"/>
          <p:cNvSpPr/>
          <p:nvPr/>
        </p:nvSpPr>
        <p:spPr>
          <a:xfrm>
            <a:off x="914400" y="417880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B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3749040" y="4178808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чёрный экран во время показа</a:t>
            </a:r>
            <a:endParaRPr lang="en-US" sz="1620" dirty="0"/>
          </a:p>
        </p:txBody>
      </p:sp>
      <p:sp>
        <p:nvSpPr>
          <p:cNvPr id="21" name="Text 19"/>
          <p:cNvSpPr/>
          <p:nvPr/>
        </p:nvSpPr>
        <p:spPr>
          <a:xfrm>
            <a:off x="914400" y="4654296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W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3749040" y="4654296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белый экран во время показа</a:t>
            </a:r>
            <a:endParaRPr lang="en-US" sz="1620" dirty="0"/>
          </a:p>
        </p:txBody>
      </p:sp>
      <p:sp>
        <p:nvSpPr>
          <p:cNvPr id="23" name="Text 21"/>
          <p:cNvSpPr/>
          <p:nvPr/>
        </p:nvSpPr>
        <p:spPr>
          <a:xfrm>
            <a:off x="914400" y="5129784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28C2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Esc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749040" y="5129784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завершить показ</a:t>
            </a:r>
            <a:endParaRPr lang="en-US" sz="1620" dirty="0"/>
          </a:p>
        </p:txBody>
      </p:sp>
      <p:sp>
        <p:nvSpPr>
          <p:cNvPr id="25" name="Text 23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Первичное закрепление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Проверяем понимание сразу после объяснения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ЗАКРЕПЛЕНИЕ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914400" y="14173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Формат: “Устная таблица”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1005840" y="2157984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16152" y="2039112"/>
            <a:ext cx="65836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преподаватель называет понятие — студенты дают определение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1005840" y="2761488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16152" y="2642616"/>
            <a:ext cx="65836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преподаватель показывает адрес — студенты объясняют, что он означает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1005840" y="336499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16152" y="3246120"/>
            <a:ext cx="65836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преподаватель называет действие — студенты называют горячую клавишу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1005840" y="3968496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16152" y="3849624"/>
            <a:ext cx="65836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 3 правильных ответа студент получает плюс</a:t>
            </a:r>
            <a:endParaRPr lang="en-US" sz="1850" dirty="0"/>
          </a:p>
        </p:txBody>
      </p:sp>
      <p:sp>
        <p:nvSpPr>
          <p:cNvPr id="16" name="Shape 14"/>
          <p:cNvSpPr/>
          <p:nvPr/>
        </p:nvSpPr>
        <p:spPr>
          <a:xfrm>
            <a:off x="8001000" y="1600200"/>
            <a:ext cx="3017520" cy="35661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19019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Примеры вопросов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321040" y="2423160"/>
            <a:ext cx="2423160" cy="1645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значит B3?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такое A1:C5?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 чего начинается формула?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сохранить файл?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отменить действие?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Полноценное закрепление без компьютера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Игра “Живая таблица” для всей группы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АКТИВНОСТЬ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822960" y="1353312"/>
            <a:ext cx="4800600" cy="4343400"/>
          </a:xfrm>
          <a:prstGeom prst="roundRect">
            <a:avLst>
              <a:gd name="adj" fmla="val 3368"/>
            </a:avLst>
          </a:prstGeom>
          <a:solidFill>
            <a:srgbClr val="EBF8F2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4712" y="1901952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35024" y="1783080"/>
            <a:ext cx="40690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ряды парт = строки, места = столбцы</a:t>
            </a:r>
            <a:endParaRPr lang="en-US" sz="1720" dirty="0"/>
          </a:p>
        </p:txBody>
      </p:sp>
      <p:sp>
        <p:nvSpPr>
          <p:cNvPr id="10" name="Shape 8"/>
          <p:cNvSpPr/>
          <p:nvPr/>
        </p:nvSpPr>
        <p:spPr>
          <a:xfrm>
            <a:off x="1124712" y="2468880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35024" y="2350008"/>
            <a:ext cx="40690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студент получает адрес: A1, B3, C2</a:t>
            </a:r>
            <a:endParaRPr lang="en-US" sz="1720" dirty="0"/>
          </a:p>
        </p:txBody>
      </p:sp>
      <p:sp>
        <p:nvSpPr>
          <p:cNvPr id="12" name="Shape 10"/>
          <p:cNvSpPr/>
          <p:nvPr/>
        </p:nvSpPr>
        <p:spPr>
          <a:xfrm>
            <a:off x="1124712" y="3035808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335024" y="2916936"/>
            <a:ext cx="40690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участники “становятся” ячейками</a:t>
            </a:r>
            <a:endParaRPr lang="en-US" sz="1720" dirty="0"/>
          </a:p>
        </p:txBody>
      </p:sp>
      <p:sp>
        <p:nvSpPr>
          <p:cNvPr id="14" name="Shape 12"/>
          <p:cNvSpPr/>
          <p:nvPr/>
        </p:nvSpPr>
        <p:spPr>
          <a:xfrm>
            <a:off x="1124712" y="3602736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35024" y="3483864"/>
            <a:ext cx="40690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команда получает формулу: B2 + C2</a:t>
            </a:r>
            <a:endParaRPr lang="en-US" sz="1720" dirty="0"/>
          </a:p>
        </p:txBody>
      </p:sp>
      <p:sp>
        <p:nvSpPr>
          <p:cNvPr id="16" name="Shape 14"/>
          <p:cNvSpPr/>
          <p:nvPr/>
        </p:nvSpPr>
        <p:spPr>
          <a:xfrm>
            <a:off x="1124712" y="4169664"/>
            <a:ext cx="82296" cy="82296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35024" y="4050792"/>
            <a:ext cx="40690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нужно найти данные и назвать результат</a:t>
            </a:r>
            <a:endParaRPr lang="en-US" sz="1720" dirty="0"/>
          </a:p>
        </p:txBody>
      </p:sp>
      <p:sp>
        <p:nvSpPr>
          <p:cNvPr id="18" name="Shape 16"/>
          <p:cNvSpPr/>
          <p:nvPr/>
        </p:nvSpPr>
        <p:spPr>
          <a:xfrm>
            <a:off x="6400800" y="1353312"/>
            <a:ext cx="4800600" cy="4343400"/>
          </a:xfrm>
          <a:prstGeom prst="roundRect">
            <a:avLst>
              <a:gd name="adj" fmla="val 3368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720840" y="1737360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Оценивание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903720" y="2450592"/>
            <a:ext cx="3794760" cy="1874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балл — верно найден адрес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балл — верно прочитана формула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балл — верно назван результат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+1 балл — использована горячая клавиша в ответе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Практическая работа на 45 минут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Создаём таблицу “Учебные результаты группы”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ПРАКТИКА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868680" y="1426464"/>
            <a:ext cx="3154680" cy="932688"/>
          </a:xfrm>
          <a:prstGeom prst="roundRect">
            <a:avLst>
              <a:gd name="adj" fmla="val 11765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627632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645920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создать файл и лист</a:t>
            </a:r>
            <a:endParaRPr lang="en-US" sz="1520" dirty="0"/>
          </a:p>
        </p:txBody>
      </p:sp>
      <p:sp>
        <p:nvSpPr>
          <p:cNvPr id="10" name="Shape 8"/>
          <p:cNvSpPr/>
          <p:nvPr/>
        </p:nvSpPr>
        <p:spPr>
          <a:xfrm>
            <a:off x="4599432" y="1426464"/>
            <a:ext cx="3154680" cy="932688"/>
          </a:xfrm>
          <a:prstGeom prst="roundRect">
            <a:avLst>
              <a:gd name="adj" fmla="val 11765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64024" y="1627632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D7DD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257800" y="1645920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ввести ФИО и 3 оценки</a:t>
            </a:r>
            <a:endParaRPr lang="en-US" sz="1520" dirty="0"/>
          </a:p>
        </p:txBody>
      </p:sp>
      <p:sp>
        <p:nvSpPr>
          <p:cNvPr id="13" name="Shape 11"/>
          <p:cNvSpPr/>
          <p:nvPr/>
        </p:nvSpPr>
        <p:spPr>
          <a:xfrm>
            <a:off x="8330184" y="1426464"/>
            <a:ext cx="3154680" cy="932688"/>
          </a:xfrm>
          <a:prstGeom prst="roundRect">
            <a:avLst>
              <a:gd name="adj" fmla="val 11765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94776" y="1627632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988552" y="1645920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посчитать средний балл формулой</a:t>
            </a:r>
            <a:endParaRPr lang="en-US" sz="1520" dirty="0"/>
          </a:p>
        </p:txBody>
      </p:sp>
      <p:sp>
        <p:nvSpPr>
          <p:cNvPr id="16" name="Shape 14"/>
          <p:cNvSpPr/>
          <p:nvPr/>
        </p:nvSpPr>
        <p:spPr>
          <a:xfrm>
            <a:off x="868680" y="2871216"/>
            <a:ext cx="3154680" cy="932688"/>
          </a:xfrm>
          <a:prstGeom prst="roundRect">
            <a:avLst>
              <a:gd name="adj" fmla="val 11765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3272" y="3072384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D7DD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27048" y="3090672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найти максимальный и минимальный балл</a:t>
            </a:r>
            <a:endParaRPr lang="en-US" sz="1520" dirty="0"/>
          </a:p>
        </p:txBody>
      </p:sp>
      <p:sp>
        <p:nvSpPr>
          <p:cNvPr id="19" name="Shape 17"/>
          <p:cNvSpPr/>
          <p:nvPr/>
        </p:nvSpPr>
        <p:spPr>
          <a:xfrm>
            <a:off x="4599432" y="2871216"/>
            <a:ext cx="3154680" cy="932688"/>
          </a:xfrm>
          <a:prstGeom prst="roundRect">
            <a:avLst>
              <a:gd name="adj" fmla="val 11765"/>
            </a:avLst>
          </a:prstGeom>
          <a:solidFill>
            <a:srgbClr val="EBF8F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64024" y="3072384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8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257800" y="3090672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оформить заголовок и границы</a:t>
            </a:r>
            <a:endParaRPr lang="en-US" sz="1520" dirty="0"/>
          </a:p>
        </p:txBody>
      </p:sp>
      <p:sp>
        <p:nvSpPr>
          <p:cNvPr id="22" name="Shape 20"/>
          <p:cNvSpPr/>
          <p:nvPr/>
        </p:nvSpPr>
        <p:spPr>
          <a:xfrm>
            <a:off x="8330184" y="2871216"/>
            <a:ext cx="3154680" cy="932688"/>
          </a:xfrm>
          <a:prstGeom prst="roundRect">
            <a:avLst>
              <a:gd name="adj" fmla="val 11765"/>
            </a:avLst>
          </a:prstGeom>
          <a:solidFill>
            <a:srgbClr val="E8F3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94776" y="3072384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D7DD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8988552" y="3090672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сохранить файл и показать 3 hotkey</a:t>
            </a:r>
            <a:endParaRPr lang="en-US" sz="1520" dirty="0"/>
          </a:p>
        </p:txBody>
      </p:sp>
      <p:sp>
        <p:nvSpPr>
          <p:cNvPr id="25" name="Shape 23"/>
          <p:cNvSpPr/>
          <p:nvPr/>
        </p:nvSpPr>
        <p:spPr>
          <a:xfrm>
            <a:off x="914400" y="4773168"/>
            <a:ext cx="10287000" cy="841248"/>
          </a:xfrm>
          <a:prstGeom prst="roundRect">
            <a:avLst>
              <a:gd name="adj" fmla="val 14130"/>
            </a:avLst>
          </a:prstGeom>
          <a:solidFill>
            <a:srgbClr val="FFFFFF"/>
          </a:solidFill>
          <a:ln w="12700">
            <a:solidFill>
              <a:srgbClr val="D9E5E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188720" y="5056632"/>
            <a:ext cx="9738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Минимум в работе: 10 студентов, 3 оценки, формула среднего, автосумма/среднее, аккуратное оформление, сохранение файла.</a:t>
            </a:r>
            <a:endParaRPr lang="en-US" sz="1520" dirty="0"/>
          </a:p>
        </p:txBody>
      </p:sp>
      <p:sp>
        <p:nvSpPr>
          <p:cNvPr id="27" name="Text 25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8046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Итог занятия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950976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должно остаться в голове после пары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674352" y="210312"/>
            <a:ext cx="1737360" cy="256032"/>
          </a:xfrm>
          <a:prstGeom prst="roundRect">
            <a:avLst>
              <a:gd name="adj" fmla="val 25000"/>
            </a:avLst>
          </a:prstGeom>
          <a:solidFill>
            <a:srgbClr val="DFF3EA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56648" y="260604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2E8B57"/>
                </a:solidFill>
              </a:rPr>
              <a:t>РЕФЛЕКСИЯ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960120" y="1399032"/>
            <a:ext cx="228600" cy="228600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25880" y="13258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Ячейка имеет адрес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897880" y="132588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например B3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960120" y="2084832"/>
            <a:ext cx="228600" cy="228600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25880" y="20116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Формула начинается с =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897880" y="201168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например =B2*C2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960120" y="2770632"/>
            <a:ext cx="228600" cy="228600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25880" y="26974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Диапазон пишется через :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897880" y="269748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например A1:C5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960120" y="3456432"/>
            <a:ext cx="228600" cy="228600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25880" y="33832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 закрепляет адрес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897880" y="338328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например $A$1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960120" y="4142232"/>
            <a:ext cx="228600" cy="228600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25880" y="40690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Hotkeys ускоряют работу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897880" y="406908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Ctrl+S, Ctrl+Z, F2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97280" y="5166360"/>
            <a:ext cx="9875520" cy="640080"/>
          </a:xfrm>
          <a:prstGeom prst="roundRect">
            <a:avLst>
              <a:gd name="adj" fmla="val 20000"/>
            </a:avLst>
          </a:prstGeom>
          <a:solidFill>
            <a:srgbClr val="EBF8F2"/>
          </a:solidFill>
          <a:ln w="12700">
            <a:solidFill>
              <a:srgbClr val="DFF3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71600" y="5413248"/>
            <a:ext cx="9326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2E8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Рефлексия: “Одна функция, которую я понял; одна горячая клавиша, которую буду использовать”.</a:t>
            </a:r>
            <a:endParaRPr lang="en-US" sz="1520" dirty="0"/>
          </a:p>
        </p:txBody>
      </p:sp>
      <p:sp>
        <p:nvSpPr>
          <p:cNvPr id="24" name="Text 22"/>
          <p:cNvSpPr/>
          <p:nvPr/>
        </p:nvSpPr>
        <p:spPr>
          <a:xfrm>
            <a:off x="11292840" y="64922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A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2265</Words>
  <Application>Microsoft Office PowerPoint</Application>
  <PresentationFormat>Широкоэкранный</PresentationFormat>
  <Paragraphs>406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Aptos Mono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Электронные таблицы: интерфейс, адресация, формулы</dc:title>
  <dc:subject>Интерфейс, меню электронных таблиц. Адресация, ввод данных, формулы, горячие клавиши Office</dc:subject>
  <dc:creator>OpenAI</dc:creator>
  <cp:lastModifiedBy>Александр Буп</cp:lastModifiedBy>
  <cp:revision>2</cp:revision>
  <dcterms:created xsi:type="dcterms:W3CDTF">2026-09-28T09:43:46Z</dcterms:created>
  <dcterms:modified xsi:type="dcterms:W3CDTF">2026-10-02T09:21:51Z</dcterms:modified>
</cp:coreProperties>
</file>